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91" r:id="rId4"/>
    <p:sldId id="292" r:id="rId5"/>
    <p:sldId id="294" r:id="rId6"/>
    <p:sldId id="296" r:id="rId7"/>
    <p:sldId id="298" r:id="rId8"/>
    <p:sldId id="299" r:id="rId9"/>
    <p:sldId id="301" r:id="rId10"/>
    <p:sldId id="306" r:id="rId11"/>
    <p:sldId id="307" r:id="rId12"/>
    <p:sldId id="308" r:id="rId13"/>
    <p:sldId id="309" r:id="rId14"/>
    <p:sldId id="311" r:id="rId15"/>
    <p:sldId id="305" r:id="rId16"/>
    <p:sldId id="310" r:id="rId17"/>
    <p:sldId id="312" r:id="rId18"/>
    <p:sldId id="313" r:id="rId19"/>
    <p:sldId id="288" r:id="rId20"/>
    <p:sldId id="314" r:id="rId21"/>
    <p:sldId id="315" r:id="rId22"/>
    <p:sldId id="316" r:id="rId23"/>
    <p:sldId id="318" r:id="rId24"/>
    <p:sldId id="317" r:id="rId25"/>
    <p:sldId id="319" r:id="rId26"/>
    <p:sldId id="320" r:id="rId27"/>
    <p:sldId id="321" r:id="rId28"/>
    <p:sldId id="322" r:id="rId29"/>
    <p:sldId id="323" r:id="rId30"/>
    <p:sldId id="324" r:id="rId31"/>
    <p:sldId id="325" r:id="rId32"/>
    <p:sldId id="326" r:id="rId33"/>
    <p:sldId id="297" r:id="rId34"/>
    <p:sldId id="300" r:id="rId35"/>
    <p:sldId id="327" r:id="rId36"/>
    <p:sldId id="328" r:id="rId37"/>
    <p:sldId id="329" r:id="rId38"/>
    <p:sldId id="29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C7BE"/>
    <a:srgbClr val="3C7282"/>
    <a:srgbClr val="4667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602" autoAdjust="0"/>
  </p:normalViewPr>
  <p:slideViewPr>
    <p:cSldViewPr snapToGrid="0">
      <p:cViewPr varScale="1">
        <p:scale>
          <a:sx n="56" d="100"/>
          <a:sy n="56" d="100"/>
        </p:scale>
        <p:origin x="17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8CCD8C-9CF8-4D7F-8123-65017FA649AA}" type="datetimeFigureOut">
              <a:rPr lang="en-US" smtClean="0"/>
              <a:t>9/1/2019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2CAFC-2482-4474-8C04-74D3CA5A3E2E}" type="slidenum">
              <a:rPr lang="en-US" smtClean="0"/>
              <a:t>‹#›</a:t>
            </a:fld>
            <a:endParaRPr lang="en-US"/>
          </a:p>
        </p:txBody>
      </p:sp>
    </p:spTree>
    <p:extLst>
      <p:ext uri="{BB962C8B-B14F-4D97-AF65-F5344CB8AC3E}">
        <p14:creationId xmlns:p14="http://schemas.microsoft.com/office/powerpoint/2010/main" val="2119899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 system design is one of the hardest courses taught in engineering.</a:t>
            </a:r>
          </a:p>
          <a:p>
            <a:r>
              <a:rPr lang="en-US" dirty="0"/>
              <a:t>It has myriad of applications in </a:t>
            </a:r>
            <a:r>
              <a:rPr lang="en-US" dirty="0" err="1"/>
              <a:t>mechanical,electrical,biomedical</a:t>
            </a:r>
            <a:r>
              <a:rPr lang="en-US" dirty="0"/>
              <a:t> and many other disciplines.</a:t>
            </a:r>
          </a:p>
          <a:p>
            <a:r>
              <a:rPr lang="en-US" dirty="0"/>
              <a:t>One of the reasons why this course is hard for some students is that this sector contains so much </a:t>
            </a:r>
            <a:r>
              <a:rPr lang="en-US" dirty="0" err="1"/>
              <a:t>maths</a:t>
            </a:r>
            <a:r>
              <a:rPr lang="en-US" dirty="0"/>
              <a:t> which is abstract.</a:t>
            </a:r>
          </a:p>
          <a:p>
            <a:endParaRPr lang="en-US" dirty="0"/>
          </a:p>
        </p:txBody>
      </p:sp>
      <p:sp>
        <p:nvSpPr>
          <p:cNvPr id="4" name="Slide Number Placeholder 3"/>
          <p:cNvSpPr>
            <a:spLocks noGrp="1"/>
          </p:cNvSpPr>
          <p:nvPr>
            <p:ph type="sldNum" sz="quarter" idx="5"/>
          </p:nvPr>
        </p:nvSpPr>
        <p:spPr/>
        <p:txBody>
          <a:bodyPr/>
          <a:lstStyle/>
          <a:p>
            <a:fld id="{E432CAFC-2482-4474-8C04-74D3CA5A3E2E}" type="slidenum">
              <a:rPr lang="en-US" smtClean="0"/>
              <a:t>2</a:t>
            </a:fld>
            <a:endParaRPr lang="en-US"/>
          </a:p>
        </p:txBody>
      </p:sp>
    </p:spTree>
    <p:extLst>
      <p:ext uri="{BB962C8B-B14F-4D97-AF65-F5344CB8AC3E}">
        <p14:creationId xmlns:p14="http://schemas.microsoft.com/office/powerpoint/2010/main" val="4196225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 system design is one of the hardest courses taught in engineering.</a:t>
            </a:r>
          </a:p>
          <a:p>
            <a:r>
              <a:rPr lang="en-US" dirty="0"/>
              <a:t>It has myriad of applications in </a:t>
            </a:r>
            <a:r>
              <a:rPr lang="en-US" dirty="0" err="1"/>
              <a:t>mechanical,electrical,biomedical</a:t>
            </a:r>
            <a:r>
              <a:rPr lang="en-US" dirty="0"/>
              <a:t> and many other disciplines.</a:t>
            </a:r>
          </a:p>
          <a:p>
            <a:r>
              <a:rPr lang="en-US" dirty="0"/>
              <a:t>One of the reasons why this course is hard for some students is that this sector contains so much </a:t>
            </a:r>
            <a:r>
              <a:rPr lang="en-US" dirty="0" err="1"/>
              <a:t>maths</a:t>
            </a:r>
            <a:r>
              <a:rPr lang="en-US" dirty="0"/>
              <a:t> which is abstract.</a:t>
            </a:r>
          </a:p>
          <a:p>
            <a:endParaRPr lang="en-US" dirty="0"/>
          </a:p>
        </p:txBody>
      </p:sp>
      <p:sp>
        <p:nvSpPr>
          <p:cNvPr id="4" name="Slide Number Placeholder 3"/>
          <p:cNvSpPr>
            <a:spLocks noGrp="1"/>
          </p:cNvSpPr>
          <p:nvPr>
            <p:ph type="sldNum" sz="quarter" idx="5"/>
          </p:nvPr>
        </p:nvSpPr>
        <p:spPr/>
        <p:txBody>
          <a:bodyPr/>
          <a:lstStyle/>
          <a:p>
            <a:fld id="{E432CAFC-2482-4474-8C04-74D3CA5A3E2E}" type="slidenum">
              <a:rPr lang="en-US" smtClean="0"/>
              <a:t>3</a:t>
            </a:fld>
            <a:endParaRPr lang="en-US"/>
          </a:p>
        </p:txBody>
      </p:sp>
    </p:spTree>
    <p:extLst>
      <p:ext uri="{BB962C8B-B14F-4D97-AF65-F5344CB8AC3E}">
        <p14:creationId xmlns:p14="http://schemas.microsoft.com/office/powerpoint/2010/main" val="1707289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 system design is one of the hardest courses taught in engineering.</a:t>
            </a:r>
          </a:p>
          <a:p>
            <a:r>
              <a:rPr lang="en-US" dirty="0"/>
              <a:t>It has myriad of applications in </a:t>
            </a:r>
            <a:r>
              <a:rPr lang="en-US" dirty="0" err="1"/>
              <a:t>mechanical,electrical,biomedical</a:t>
            </a:r>
            <a:r>
              <a:rPr lang="en-US" dirty="0"/>
              <a:t> and many other disciplines.</a:t>
            </a:r>
          </a:p>
          <a:p>
            <a:r>
              <a:rPr lang="en-US" dirty="0"/>
              <a:t>One of the reasons why this course is hard for some students is that this sector contains so much </a:t>
            </a:r>
            <a:r>
              <a:rPr lang="en-US" dirty="0" err="1"/>
              <a:t>maths</a:t>
            </a:r>
            <a:r>
              <a:rPr lang="en-US" dirty="0"/>
              <a:t> which is abstract.</a:t>
            </a:r>
          </a:p>
          <a:p>
            <a:endParaRPr lang="en-US" dirty="0"/>
          </a:p>
        </p:txBody>
      </p:sp>
      <p:sp>
        <p:nvSpPr>
          <p:cNvPr id="4" name="Slide Number Placeholder 3"/>
          <p:cNvSpPr>
            <a:spLocks noGrp="1"/>
          </p:cNvSpPr>
          <p:nvPr>
            <p:ph type="sldNum" sz="quarter" idx="5"/>
          </p:nvPr>
        </p:nvSpPr>
        <p:spPr/>
        <p:txBody>
          <a:bodyPr/>
          <a:lstStyle/>
          <a:p>
            <a:fld id="{E432CAFC-2482-4474-8C04-74D3CA5A3E2E}" type="slidenum">
              <a:rPr lang="en-US" smtClean="0"/>
              <a:t>4</a:t>
            </a:fld>
            <a:endParaRPr lang="en-US"/>
          </a:p>
        </p:txBody>
      </p:sp>
    </p:spTree>
    <p:extLst>
      <p:ext uri="{BB962C8B-B14F-4D97-AF65-F5344CB8AC3E}">
        <p14:creationId xmlns:p14="http://schemas.microsoft.com/office/powerpoint/2010/main" val="1143211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32CAFC-2482-4474-8C04-74D3CA5A3E2E}" type="slidenum">
              <a:rPr lang="en-US" smtClean="0"/>
              <a:t>30</a:t>
            </a:fld>
            <a:endParaRPr lang="en-US"/>
          </a:p>
        </p:txBody>
      </p:sp>
    </p:spTree>
    <p:extLst>
      <p:ext uri="{BB962C8B-B14F-4D97-AF65-F5344CB8AC3E}">
        <p14:creationId xmlns:p14="http://schemas.microsoft.com/office/powerpoint/2010/main" val="3916741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32CAFC-2482-4474-8C04-74D3CA5A3E2E}" type="slidenum">
              <a:rPr lang="en-US" smtClean="0"/>
              <a:t>31</a:t>
            </a:fld>
            <a:endParaRPr lang="en-US"/>
          </a:p>
        </p:txBody>
      </p:sp>
    </p:spTree>
    <p:extLst>
      <p:ext uri="{BB962C8B-B14F-4D97-AF65-F5344CB8AC3E}">
        <p14:creationId xmlns:p14="http://schemas.microsoft.com/office/powerpoint/2010/main" val="4218466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lookup table is to map between the angle theta and alpha since the relation between them is non linear and we don’t want to solve for it analytically each cycle</a:t>
            </a:r>
          </a:p>
        </p:txBody>
      </p:sp>
      <p:sp>
        <p:nvSpPr>
          <p:cNvPr id="4" name="Slide Number Placeholder 3"/>
          <p:cNvSpPr>
            <a:spLocks noGrp="1"/>
          </p:cNvSpPr>
          <p:nvPr>
            <p:ph type="sldNum" sz="quarter" idx="5"/>
          </p:nvPr>
        </p:nvSpPr>
        <p:spPr/>
        <p:txBody>
          <a:bodyPr/>
          <a:lstStyle/>
          <a:p>
            <a:fld id="{E432CAFC-2482-4474-8C04-74D3CA5A3E2E}" type="slidenum">
              <a:rPr lang="en-US" smtClean="0"/>
              <a:t>34</a:t>
            </a:fld>
            <a:endParaRPr lang="en-US"/>
          </a:p>
        </p:txBody>
      </p:sp>
    </p:spTree>
    <p:extLst>
      <p:ext uri="{BB962C8B-B14F-4D97-AF65-F5344CB8AC3E}">
        <p14:creationId xmlns:p14="http://schemas.microsoft.com/office/powerpoint/2010/main" val="1178616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FA617-7D3C-4F65-B7B4-BDCCA394A2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37610E-4BE2-4CE0-8407-954898A0A1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F7753B-F997-429A-80D7-246D42B3E281}"/>
              </a:ext>
            </a:extLst>
          </p:cNvPr>
          <p:cNvSpPr>
            <a:spLocks noGrp="1"/>
          </p:cNvSpPr>
          <p:nvPr>
            <p:ph type="dt" sz="half" idx="10"/>
          </p:nvPr>
        </p:nvSpPr>
        <p:spPr>
          <a:xfrm>
            <a:off x="152400" y="5927725"/>
            <a:ext cx="2743200" cy="365125"/>
          </a:xfrm>
        </p:spPr>
        <p:txBody>
          <a:bodyPr/>
          <a:lstStyle/>
          <a:p>
            <a:endParaRPr lang="en-US"/>
          </a:p>
        </p:txBody>
      </p:sp>
      <p:sp>
        <p:nvSpPr>
          <p:cNvPr id="5" name="Footer Placeholder 4">
            <a:extLst>
              <a:ext uri="{FF2B5EF4-FFF2-40B4-BE49-F238E27FC236}">
                <a16:creationId xmlns:a16="http://schemas.microsoft.com/office/drawing/2014/main" id="{2BD7E723-E213-42FB-B638-55BA477122B0}"/>
              </a:ext>
            </a:extLst>
          </p:cNvPr>
          <p:cNvSpPr>
            <a:spLocks noGrp="1"/>
          </p:cNvSpPr>
          <p:nvPr>
            <p:ph type="ftr" sz="quarter" idx="11"/>
          </p:nvPr>
        </p:nvSpPr>
        <p:spPr>
          <a:xfrm>
            <a:off x="-114301" y="6356350"/>
            <a:ext cx="4810125" cy="365125"/>
          </a:xfrm>
        </p:spPr>
        <p:txBody>
          <a:bodyPr/>
          <a:lstStyle/>
          <a:p>
            <a:r>
              <a:rPr lang="en-US"/>
              <a:t>Master Thesis : Design and Control of a Ball and Plate Didactic Device</a:t>
            </a:r>
            <a:endParaRPr lang="en-US" dirty="0"/>
          </a:p>
        </p:txBody>
      </p:sp>
      <p:sp>
        <p:nvSpPr>
          <p:cNvPr id="6" name="Slide Number Placeholder 5">
            <a:extLst>
              <a:ext uri="{FF2B5EF4-FFF2-40B4-BE49-F238E27FC236}">
                <a16:creationId xmlns:a16="http://schemas.microsoft.com/office/drawing/2014/main" id="{AA51E138-A47E-4973-89BC-324D352F3844}"/>
              </a:ext>
            </a:extLst>
          </p:cNvPr>
          <p:cNvSpPr>
            <a:spLocks noGrp="1"/>
          </p:cNvSpPr>
          <p:nvPr>
            <p:ph type="sldNum" sz="quarter" idx="12"/>
          </p:nvPr>
        </p:nvSpPr>
        <p:spPr>
          <a:xfrm>
            <a:off x="9296400" y="6356350"/>
            <a:ext cx="2743200" cy="365125"/>
          </a:xfrm>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412948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CBC2-DCE2-425D-9098-CE41593D7B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041092-71EB-4029-9E4F-B275DE18E6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25DAC-5125-443E-9FA0-87589A6A27E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22282E9-D7CA-4FB4-B3A9-BC0B23AD67BB}"/>
              </a:ext>
            </a:extLst>
          </p:cNvPr>
          <p:cNvSpPr>
            <a:spLocks noGrp="1"/>
          </p:cNvSpPr>
          <p:nvPr>
            <p:ph type="ftr" sz="quarter" idx="11"/>
          </p:nvPr>
        </p:nvSpPr>
        <p:spPr/>
        <p:txBody>
          <a:bodyPr/>
          <a:lstStyle/>
          <a:p>
            <a:r>
              <a:rPr lang="en-US"/>
              <a:t>Master Thesis : Design and Control of a Ball and Plate Didactic Device</a:t>
            </a:r>
          </a:p>
        </p:txBody>
      </p:sp>
      <p:sp>
        <p:nvSpPr>
          <p:cNvPr id="6" name="Slide Number Placeholder 5">
            <a:extLst>
              <a:ext uri="{FF2B5EF4-FFF2-40B4-BE49-F238E27FC236}">
                <a16:creationId xmlns:a16="http://schemas.microsoft.com/office/drawing/2014/main" id="{7A18DD48-2B77-4D76-84C8-BCA927EE2689}"/>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188555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C1C5A6-E036-4752-A53B-D5CB689420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8732B6-05BE-447C-9901-E9E0240CF7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22AA12-7151-46E1-8E82-079BADB5ECC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C8C7F58-A922-4FC4-A9F8-DA4F32288053}"/>
              </a:ext>
            </a:extLst>
          </p:cNvPr>
          <p:cNvSpPr>
            <a:spLocks noGrp="1"/>
          </p:cNvSpPr>
          <p:nvPr>
            <p:ph type="ftr" sz="quarter" idx="11"/>
          </p:nvPr>
        </p:nvSpPr>
        <p:spPr/>
        <p:txBody>
          <a:bodyPr/>
          <a:lstStyle/>
          <a:p>
            <a:r>
              <a:rPr lang="en-US"/>
              <a:t>Master Thesis : Design and Control of a Ball and Plate Didactic Device</a:t>
            </a:r>
          </a:p>
        </p:txBody>
      </p:sp>
      <p:sp>
        <p:nvSpPr>
          <p:cNvPr id="6" name="Slide Number Placeholder 5">
            <a:extLst>
              <a:ext uri="{FF2B5EF4-FFF2-40B4-BE49-F238E27FC236}">
                <a16:creationId xmlns:a16="http://schemas.microsoft.com/office/drawing/2014/main" id="{4CF0D2F2-538C-4C3F-A893-FA5A65FD92BA}"/>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77062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8C12-EAB4-4A0C-B012-93F6673B45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110D7D-55A1-4413-A00C-EAFF14C9AA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01E5E4-10D5-445C-AD6A-752B70DE46C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BE33D90-48FD-493F-8A52-76E6154313A3}"/>
              </a:ext>
            </a:extLst>
          </p:cNvPr>
          <p:cNvSpPr>
            <a:spLocks noGrp="1"/>
          </p:cNvSpPr>
          <p:nvPr>
            <p:ph type="ftr" sz="quarter" idx="11"/>
          </p:nvPr>
        </p:nvSpPr>
        <p:spPr/>
        <p:txBody>
          <a:bodyPr/>
          <a:lstStyle/>
          <a:p>
            <a:r>
              <a:rPr lang="en-US"/>
              <a:t>Master Thesis : Design and Control of a Ball and Plate Didactic Device</a:t>
            </a:r>
          </a:p>
        </p:txBody>
      </p:sp>
      <p:sp>
        <p:nvSpPr>
          <p:cNvPr id="6" name="Slide Number Placeholder 5">
            <a:extLst>
              <a:ext uri="{FF2B5EF4-FFF2-40B4-BE49-F238E27FC236}">
                <a16:creationId xmlns:a16="http://schemas.microsoft.com/office/drawing/2014/main" id="{B14971D5-01C5-4A3C-A151-8F70B2AC9F11}"/>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201719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BF04C-72E3-4E77-9A42-E4F7222764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9A12AA-EE10-4669-B4F2-42DC6E4163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A44B2D-CDC4-4B29-A1A3-DCD8CCDEDD5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5976CBB-EEC0-4BF0-97E9-C6FD340395AE}"/>
              </a:ext>
            </a:extLst>
          </p:cNvPr>
          <p:cNvSpPr>
            <a:spLocks noGrp="1"/>
          </p:cNvSpPr>
          <p:nvPr>
            <p:ph type="ftr" sz="quarter" idx="11"/>
          </p:nvPr>
        </p:nvSpPr>
        <p:spPr/>
        <p:txBody>
          <a:bodyPr/>
          <a:lstStyle/>
          <a:p>
            <a:r>
              <a:rPr lang="en-US"/>
              <a:t>Master Thesis : Design and Control of a Ball and Plate Didactic Device</a:t>
            </a:r>
          </a:p>
        </p:txBody>
      </p:sp>
      <p:sp>
        <p:nvSpPr>
          <p:cNvPr id="6" name="Slide Number Placeholder 5">
            <a:extLst>
              <a:ext uri="{FF2B5EF4-FFF2-40B4-BE49-F238E27FC236}">
                <a16:creationId xmlns:a16="http://schemas.microsoft.com/office/drawing/2014/main" id="{15387671-47FF-43D9-81B2-3E74500A2D03}"/>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36778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84F10-3CC3-4931-A7B4-E4135C0A81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B87068-76EA-4F81-BDE4-524D3267D9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9E0732-C921-4D51-BC09-3D6B2CB2F7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3D1F16-6B4E-437D-BCE4-C3A6CEF3820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1D7D8BD-F62E-4D5D-99B4-F68E56FBC751}"/>
              </a:ext>
            </a:extLst>
          </p:cNvPr>
          <p:cNvSpPr>
            <a:spLocks noGrp="1"/>
          </p:cNvSpPr>
          <p:nvPr>
            <p:ph type="ftr" sz="quarter" idx="11"/>
          </p:nvPr>
        </p:nvSpPr>
        <p:spPr/>
        <p:txBody>
          <a:bodyPr/>
          <a:lstStyle/>
          <a:p>
            <a:r>
              <a:rPr lang="en-US"/>
              <a:t>Master Thesis : Design and Control of a Ball and Plate Didactic Device</a:t>
            </a:r>
          </a:p>
        </p:txBody>
      </p:sp>
      <p:sp>
        <p:nvSpPr>
          <p:cNvPr id="7" name="Slide Number Placeholder 6">
            <a:extLst>
              <a:ext uri="{FF2B5EF4-FFF2-40B4-BE49-F238E27FC236}">
                <a16:creationId xmlns:a16="http://schemas.microsoft.com/office/drawing/2014/main" id="{3715718B-4B19-4B6D-92AA-242D73DB462F}"/>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18298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1FBF-6DEE-42F7-BA66-2E9D6E3AD6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7594AB-80F5-43B4-821F-E92518C2EA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293C3E-ECF7-435F-B241-0589AD2636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B4BF40-68BE-41CD-B737-645D6069B5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959366-849E-476E-8295-E9DD7A3D13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CA9635-BCBB-47CA-8D63-3D745E24C823}"/>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AFB58F9E-FD47-408E-B5CA-BE73A5E28904}"/>
              </a:ext>
            </a:extLst>
          </p:cNvPr>
          <p:cNvSpPr>
            <a:spLocks noGrp="1"/>
          </p:cNvSpPr>
          <p:nvPr>
            <p:ph type="ftr" sz="quarter" idx="11"/>
          </p:nvPr>
        </p:nvSpPr>
        <p:spPr/>
        <p:txBody>
          <a:bodyPr/>
          <a:lstStyle/>
          <a:p>
            <a:r>
              <a:rPr lang="en-US"/>
              <a:t>Master Thesis : Design and Control of a Ball and Plate Didactic Device</a:t>
            </a:r>
          </a:p>
        </p:txBody>
      </p:sp>
      <p:sp>
        <p:nvSpPr>
          <p:cNvPr id="9" name="Slide Number Placeholder 8">
            <a:extLst>
              <a:ext uri="{FF2B5EF4-FFF2-40B4-BE49-F238E27FC236}">
                <a16:creationId xmlns:a16="http://schemas.microsoft.com/office/drawing/2014/main" id="{3B5C3D46-3828-48E8-BB5E-21BABA353D0C}"/>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201128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D533-4F4E-4FE5-9820-8FBB05A326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439CC4-6C1B-44A5-8D5C-B911D61705B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BF63F53-40C4-4E3A-B3A3-B93198677825}"/>
              </a:ext>
            </a:extLst>
          </p:cNvPr>
          <p:cNvSpPr>
            <a:spLocks noGrp="1"/>
          </p:cNvSpPr>
          <p:nvPr>
            <p:ph type="ftr" sz="quarter" idx="11"/>
          </p:nvPr>
        </p:nvSpPr>
        <p:spPr/>
        <p:txBody>
          <a:bodyPr/>
          <a:lstStyle/>
          <a:p>
            <a:r>
              <a:rPr lang="en-US"/>
              <a:t>Master Thesis : Design and Control of a Ball and Plate Didactic Device</a:t>
            </a:r>
          </a:p>
        </p:txBody>
      </p:sp>
      <p:sp>
        <p:nvSpPr>
          <p:cNvPr id="5" name="Slide Number Placeholder 4">
            <a:extLst>
              <a:ext uri="{FF2B5EF4-FFF2-40B4-BE49-F238E27FC236}">
                <a16:creationId xmlns:a16="http://schemas.microsoft.com/office/drawing/2014/main" id="{88CAB892-67D4-481D-85FF-3312783C8166}"/>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52353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FC51F23A-77CC-4DCC-B999-5FB294AD6520}"/>
              </a:ext>
            </a:extLst>
          </p:cNvPr>
          <p:cNvSpPr>
            <a:spLocks noGrp="1"/>
          </p:cNvSpPr>
          <p:nvPr>
            <p:ph type="ftr" sz="quarter" idx="11"/>
          </p:nvPr>
        </p:nvSpPr>
        <p:spPr>
          <a:xfrm>
            <a:off x="0" y="6480175"/>
            <a:ext cx="5210175" cy="377825"/>
          </a:xfrm>
        </p:spPr>
        <p:txBody>
          <a:bodyPr/>
          <a:lstStyle>
            <a:lvl1pPr algn="l">
              <a:defRPr>
                <a:solidFill>
                  <a:schemeClr val="bg1"/>
                </a:solidFill>
              </a:defRPr>
            </a:lvl1pPr>
          </a:lstStyle>
          <a:p>
            <a:r>
              <a:rPr lang="en-US"/>
              <a:t>Master Thesis : Design and Control of a Ball and Plate Didactic Device</a:t>
            </a:r>
            <a:endParaRPr lang="en-US" dirty="0"/>
          </a:p>
        </p:txBody>
      </p:sp>
      <p:sp>
        <p:nvSpPr>
          <p:cNvPr id="8" name="Slide Number Placeholder 5">
            <a:extLst>
              <a:ext uri="{FF2B5EF4-FFF2-40B4-BE49-F238E27FC236}">
                <a16:creationId xmlns:a16="http://schemas.microsoft.com/office/drawing/2014/main" id="{22629946-1BF3-4677-9254-166D3A59875D}"/>
              </a:ext>
            </a:extLst>
          </p:cNvPr>
          <p:cNvSpPr>
            <a:spLocks noGrp="1"/>
          </p:cNvSpPr>
          <p:nvPr>
            <p:ph type="sldNum" sz="quarter" idx="12"/>
          </p:nvPr>
        </p:nvSpPr>
        <p:spPr>
          <a:xfrm>
            <a:off x="9439275" y="6480175"/>
            <a:ext cx="2743200" cy="365125"/>
          </a:xfrm>
        </p:spPr>
        <p:txBody>
          <a:bodyPr/>
          <a:lstStyle>
            <a:lvl1pPr>
              <a:defRPr>
                <a:solidFill>
                  <a:schemeClr val="bg1"/>
                </a:solidFill>
              </a:defRPr>
            </a:lvl1pPr>
          </a:lstStyle>
          <a:p>
            <a:fld id="{317258F6-30D7-41A9-A9B2-D604B3330F71}" type="slidenum">
              <a:rPr lang="en-US" smtClean="0"/>
              <a:pPr/>
              <a:t>‹#›</a:t>
            </a:fld>
            <a:endParaRPr lang="en-US"/>
          </a:p>
        </p:txBody>
      </p:sp>
    </p:spTree>
    <p:extLst>
      <p:ext uri="{BB962C8B-B14F-4D97-AF65-F5344CB8AC3E}">
        <p14:creationId xmlns:p14="http://schemas.microsoft.com/office/powerpoint/2010/main" val="67596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35F52-147F-4A65-B97D-A5045EB2D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6A1D4C-557C-4806-8285-093BC2347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76DE29-C87A-4DA4-AA29-93A84EF0D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A8ADCF-9479-4873-977D-A4317EBE444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77C608F-96A9-4BF3-BFCA-F382CC284FD2}"/>
              </a:ext>
            </a:extLst>
          </p:cNvPr>
          <p:cNvSpPr>
            <a:spLocks noGrp="1"/>
          </p:cNvSpPr>
          <p:nvPr>
            <p:ph type="ftr" sz="quarter" idx="11"/>
          </p:nvPr>
        </p:nvSpPr>
        <p:spPr/>
        <p:txBody>
          <a:bodyPr/>
          <a:lstStyle/>
          <a:p>
            <a:r>
              <a:rPr lang="en-US"/>
              <a:t>Master Thesis : Design and Control of a Ball and Plate Didactic Device</a:t>
            </a:r>
          </a:p>
        </p:txBody>
      </p:sp>
      <p:sp>
        <p:nvSpPr>
          <p:cNvPr id="7" name="Slide Number Placeholder 6">
            <a:extLst>
              <a:ext uri="{FF2B5EF4-FFF2-40B4-BE49-F238E27FC236}">
                <a16:creationId xmlns:a16="http://schemas.microsoft.com/office/drawing/2014/main" id="{391D47E7-5EFC-49B2-BC1F-29168732D7E6}"/>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392306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5BB17-EC45-41C6-A2BA-6E30BF35D1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01D724-4FFE-4536-A235-D2334D1B3E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299C0-9097-450D-9AD2-2928E1E66C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313FF0-04B3-41F6-9CF8-0071853A82F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F9DB21C-CCC0-431E-9D61-2457C812BE87}"/>
              </a:ext>
            </a:extLst>
          </p:cNvPr>
          <p:cNvSpPr>
            <a:spLocks noGrp="1"/>
          </p:cNvSpPr>
          <p:nvPr>
            <p:ph type="ftr" sz="quarter" idx="11"/>
          </p:nvPr>
        </p:nvSpPr>
        <p:spPr/>
        <p:txBody>
          <a:bodyPr/>
          <a:lstStyle/>
          <a:p>
            <a:r>
              <a:rPr lang="en-US"/>
              <a:t>Master Thesis : Design and Control of a Ball and Plate Didactic Device</a:t>
            </a:r>
          </a:p>
        </p:txBody>
      </p:sp>
      <p:sp>
        <p:nvSpPr>
          <p:cNvPr id="7" name="Slide Number Placeholder 6">
            <a:extLst>
              <a:ext uri="{FF2B5EF4-FFF2-40B4-BE49-F238E27FC236}">
                <a16:creationId xmlns:a16="http://schemas.microsoft.com/office/drawing/2014/main" id="{DF47A2A2-8016-41D1-80D5-0925EC307ABA}"/>
              </a:ext>
            </a:extLst>
          </p:cNvPr>
          <p:cNvSpPr>
            <a:spLocks noGrp="1"/>
          </p:cNvSpPr>
          <p:nvPr>
            <p:ph type="sldNum" sz="quarter" idx="12"/>
          </p:nvPr>
        </p:nvSpPr>
        <p:spPr/>
        <p:txBody>
          <a:bodyPr/>
          <a:lstStyle/>
          <a:p>
            <a:fld id="{317258F6-30D7-41A9-A9B2-D604B3330F71}" type="slidenum">
              <a:rPr lang="en-US" smtClean="0"/>
              <a:t>‹#›</a:t>
            </a:fld>
            <a:endParaRPr lang="en-US"/>
          </a:p>
        </p:txBody>
      </p:sp>
    </p:spTree>
    <p:extLst>
      <p:ext uri="{BB962C8B-B14F-4D97-AF65-F5344CB8AC3E}">
        <p14:creationId xmlns:p14="http://schemas.microsoft.com/office/powerpoint/2010/main" val="47833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3A8C53-6DA0-4E01-BEEF-2B9DAED27C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C99F34-0198-48F3-900D-0E43E064D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8D1324-4293-49A4-9E53-C50D0F2B82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860C1C88-9C0E-42EA-9ABA-0D993B29B4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Master Thesis : Design and Control of a Ball and Plate Didactic Device</a:t>
            </a:r>
          </a:p>
        </p:txBody>
      </p:sp>
      <p:sp>
        <p:nvSpPr>
          <p:cNvPr id="6" name="Slide Number Placeholder 5">
            <a:extLst>
              <a:ext uri="{FF2B5EF4-FFF2-40B4-BE49-F238E27FC236}">
                <a16:creationId xmlns:a16="http://schemas.microsoft.com/office/drawing/2014/main" id="{B7D1A672-60D0-4CB7-861B-AC8D2E2582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7258F6-30D7-41A9-A9B2-D604B3330F71}" type="slidenum">
              <a:rPr lang="en-US" smtClean="0"/>
              <a:t>‹#›</a:t>
            </a:fld>
            <a:endParaRPr lang="en-US"/>
          </a:p>
        </p:txBody>
      </p:sp>
    </p:spTree>
    <p:extLst>
      <p:ext uri="{BB962C8B-B14F-4D97-AF65-F5344CB8AC3E}">
        <p14:creationId xmlns:p14="http://schemas.microsoft.com/office/powerpoint/2010/main" val="2032003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oleObject" Target="../embeddings/oleObject1.bin"/><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2601A48-1122-4887-9913-8ED660FD5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8" y="5273040"/>
            <a:ext cx="2883561" cy="1584960"/>
          </a:xfrm>
          <a:prstGeom prst="rect">
            <a:avLst/>
          </a:prstGeom>
        </p:spPr>
      </p:pic>
      <p:pic>
        <p:nvPicPr>
          <p:cNvPr id="18" name="Picture 17" descr="A dark room&#10;&#10;Description automatically generated">
            <a:extLst>
              <a:ext uri="{FF2B5EF4-FFF2-40B4-BE49-F238E27FC236}">
                <a16:creationId xmlns:a16="http://schemas.microsoft.com/office/drawing/2014/main" id="{DE9B6D59-3978-49DB-A73B-8A517F909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089" y="5471748"/>
            <a:ext cx="3108143" cy="1146903"/>
          </a:xfrm>
          <a:prstGeom prst="rect">
            <a:avLst/>
          </a:prstGeom>
        </p:spPr>
      </p:pic>
      <p:sp>
        <p:nvSpPr>
          <p:cNvPr id="19" name="TextBox 18">
            <a:extLst>
              <a:ext uri="{FF2B5EF4-FFF2-40B4-BE49-F238E27FC236}">
                <a16:creationId xmlns:a16="http://schemas.microsoft.com/office/drawing/2014/main" id="{A54938AA-FEC5-4A97-8E1B-FFE2CBDA5E79}"/>
              </a:ext>
            </a:extLst>
          </p:cNvPr>
          <p:cNvSpPr txBox="1"/>
          <p:nvPr/>
        </p:nvSpPr>
        <p:spPr>
          <a:xfrm>
            <a:off x="2549511" y="633414"/>
            <a:ext cx="7092971" cy="369332"/>
          </a:xfrm>
          <a:prstGeom prst="rect">
            <a:avLst/>
          </a:prstGeom>
          <a:noFill/>
        </p:spPr>
        <p:txBody>
          <a:bodyPr wrap="square" rtlCol="0">
            <a:spAutoFit/>
          </a:bodyPr>
          <a:lstStyle/>
          <a:p>
            <a:pPr algn="ctr"/>
            <a:r>
              <a:rPr lang="en-US" dirty="0">
                <a:latin typeface="Gill Sans MT" panose="020B0502020104020203" pitchFamily="34" charset="0"/>
                <a:ea typeface="Verdana" panose="020B0604030504040204" pitchFamily="34" charset="0"/>
                <a:cs typeface="Tahoma" panose="020B0604030504040204" pitchFamily="34" charset="0"/>
              </a:rPr>
              <a:t>Master Thesis Defense</a:t>
            </a:r>
          </a:p>
        </p:txBody>
      </p:sp>
      <p:sp>
        <p:nvSpPr>
          <p:cNvPr id="20" name="TextBox 19">
            <a:extLst>
              <a:ext uri="{FF2B5EF4-FFF2-40B4-BE49-F238E27FC236}">
                <a16:creationId xmlns:a16="http://schemas.microsoft.com/office/drawing/2014/main" id="{B4139B7F-B4C7-44A3-8717-96FE68D583D4}"/>
              </a:ext>
            </a:extLst>
          </p:cNvPr>
          <p:cNvSpPr txBox="1"/>
          <p:nvPr/>
        </p:nvSpPr>
        <p:spPr>
          <a:xfrm>
            <a:off x="4080534" y="2965383"/>
            <a:ext cx="3210184" cy="376786"/>
          </a:xfrm>
          <a:prstGeom prst="rect">
            <a:avLst/>
          </a:prstGeom>
          <a:noFill/>
        </p:spPr>
        <p:txBody>
          <a:bodyPr wrap="square" rtlCol="0">
            <a:spAutoFit/>
          </a:bodyPr>
          <a:lstStyle/>
          <a:p>
            <a:r>
              <a:rPr lang="en-US" sz="1400" dirty="0">
                <a:latin typeface="Gill Sans MT" panose="020B0502020104020203" pitchFamily="34" charset="0"/>
                <a:ea typeface="Verdana" panose="020B0604030504040204" pitchFamily="34" charset="0"/>
                <a:cs typeface="Tahoma" panose="020B0604030504040204" pitchFamily="34" charset="0"/>
              </a:rPr>
              <a:t>Author :             </a:t>
            </a:r>
            <a:r>
              <a:rPr lang="en-US" dirty="0">
                <a:latin typeface="Gill Sans MT" panose="020B0502020104020203" pitchFamily="34" charset="0"/>
                <a:ea typeface="Verdana" panose="020B0604030504040204" pitchFamily="34" charset="0"/>
                <a:cs typeface="Tahoma" panose="020B0604030504040204" pitchFamily="34" charset="0"/>
              </a:rPr>
              <a:t>Jihad </a:t>
            </a:r>
            <a:r>
              <a:rPr lang="en-US" dirty="0" err="1">
                <a:latin typeface="Gill Sans MT" panose="020B0502020104020203" pitchFamily="34" charset="0"/>
                <a:ea typeface="Verdana" panose="020B0604030504040204" pitchFamily="34" charset="0"/>
                <a:cs typeface="Tahoma" panose="020B0604030504040204" pitchFamily="34" charset="0"/>
              </a:rPr>
              <a:t>Alsamarji</a:t>
            </a:r>
            <a:endParaRPr lang="en-US" dirty="0">
              <a:latin typeface="Gill Sans MT" panose="020B0502020104020203" pitchFamily="34" charset="0"/>
              <a:ea typeface="Verdana" panose="020B0604030504040204" pitchFamily="34" charset="0"/>
              <a:cs typeface="Tahoma" panose="020B0604030504040204" pitchFamily="34" charset="0"/>
            </a:endParaRPr>
          </a:p>
        </p:txBody>
      </p:sp>
      <p:sp>
        <p:nvSpPr>
          <p:cNvPr id="21" name="Rectangle 20">
            <a:extLst>
              <a:ext uri="{FF2B5EF4-FFF2-40B4-BE49-F238E27FC236}">
                <a16:creationId xmlns:a16="http://schemas.microsoft.com/office/drawing/2014/main" id="{8D972EF2-A7F7-48A5-9957-7F32EFFBE120}"/>
              </a:ext>
            </a:extLst>
          </p:cNvPr>
          <p:cNvSpPr/>
          <p:nvPr/>
        </p:nvSpPr>
        <p:spPr>
          <a:xfrm>
            <a:off x="916514" y="633415"/>
            <a:ext cx="10548419" cy="212365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2" name="Rectangle 21">
            <a:extLst>
              <a:ext uri="{FF2B5EF4-FFF2-40B4-BE49-F238E27FC236}">
                <a16:creationId xmlns:a16="http://schemas.microsoft.com/office/drawing/2014/main" id="{F139EC11-3571-47E2-AF46-024199B32474}"/>
              </a:ext>
            </a:extLst>
          </p:cNvPr>
          <p:cNvSpPr/>
          <p:nvPr/>
        </p:nvSpPr>
        <p:spPr>
          <a:xfrm>
            <a:off x="4084244" y="2967573"/>
            <a:ext cx="4023511" cy="3829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sp>
        <p:nvSpPr>
          <p:cNvPr id="23" name="TextBox 22">
            <a:extLst>
              <a:ext uri="{FF2B5EF4-FFF2-40B4-BE49-F238E27FC236}">
                <a16:creationId xmlns:a16="http://schemas.microsoft.com/office/drawing/2014/main" id="{21DC0DC9-B82F-4055-8F34-5138DF33E0C1}"/>
              </a:ext>
            </a:extLst>
          </p:cNvPr>
          <p:cNvSpPr txBox="1"/>
          <p:nvPr/>
        </p:nvSpPr>
        <p:spPr>
          <a:xfrm>
            <a:off x="727062" y="818080"/>
            <a:ext cx="10737871" cy="1938992"/>
          </a:xfrm>
          <a:prstGeom prst="rect">
            <a:avLst/>
          </a:prstGeom>
          <a:noFill/>
        </p:spPr>
        <p:txBody>
          <a:bodyPr wrap="square" rtlCol="0">
            <a:spAutoFit/>
          </a:bodyPr>
          <a:lstStyle/>
          <a:p>
            <a:pPr algn="ctr"/>
            <a:r>
              <a:rPr lang="en-US" sz="6000" dirty="0">
                <a:latin typeface="Gill Sans MT" panose="020B0502020104020203" pitchFamily="34" charset="0"/>
                <a:ea typeface="Verdana" panose="020B0604030504040204" pitchFamily="34" charset="0"/>
                <a:cs typeface="Tahoma" panose="020B0604030504040204" pitchFamily="34" charset="0"/>
              </a:rPr>
              <a:t>Design and Control of a Ball and Plate Didactic Device</a:t>
            </a:r>
          </a:p>
        </p:txBody>
      </p:sp>
      <p:pic>
        <p:nvPicPr>
          <p:cNvPr id="3" name="Picture 2" descr="A close up of a logo&#10;&#10;Description automatically generated">
            <a:extLst>
              <a:ext uri="{FF2B5EF4-FFF2-40B4-BE49-F238E27FC236}">
                <a16:creationId xmlns:a16="http://schemas.microsoft.com/office/drawing/2014/main" id="{B44F93C9-181D-484F-A4F7-29F0A954B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301" y="5660434"/>
            <a:ext cx="1933394" cy="958217"/>
          </a:xfrm>
          <a:prstGeom prst="rect">
            <a:avLst/>
          </a:prstGeom>
        </p:spPr>
      </p:pic>
      <p:sp>
        <p:nvSpPr>
          <p:cNvPr id="12" name="TextBox 11">
            <a:extLst>
              <a:ext uri="{FF2B5EF4-FFF2-40B4-BE49-F238E27FC236}">
                <a16:creationId xmlns:a16="http://schemas.microsoft.com/office/drawing/2014/main" id="{E7943479-F924-4E5F-8295-2E1AC7A47BD4}"/>
              </a:ext>
            </a:extLst>
          </p:cNvPr>
          <p:cNvSpPr txBox="1"/>
          <p:nvPr/>
        </p:nvSpPr>
        <p:spPr>
          <a:xfrm>
            <a:off x="4077621" y="3559101"/>
            <a:ext cx="4307415" cy="646331"/>
          </a:xfrm>
          <a:prstGeom prst="rect">
            <a:avLst/>
          </a:prstGeom>
          <a:noFill/>
        </p:spPr>
        <p:txBody>
          <a:bodyPr wrap="square" rtlCol="0">
            <a:spAutoFit/>
          </a:bodyPr>
          <a:lstStyle/>
          <a:p>
            <a:r>
              <a:rPr lang="en-US" sz="1400" dirty="0">
                <a:latin typeface="Gill Sans MT" panose="020B0502020104020203" pitchFamily="34" charset="0"/>
                <a:ea typeface="Verdana" panose="020B0604030504040204" pitchFamily="34" charset="0"/>
                <a:cs typeface="Tahoma" panose="020B0604030504040204" pitchFamily="34" charset="0"/>
              </a:rPr>
              <a:t>Supervisor :        </a:t>
            </a:r>
            <a:r>
              <a:rPr lang="en-US" dirty="0">
                <a:latin typeface="Gill Sans MT" panose="020B0502020104020203" pitchFamily="34" charset="0"/>
                <a:ea typeface="Verdana" panose="020B0604030504040204" pitchFamily="34" charset="0"/>
                <a:cs typeface="Tahoma" panose="020B0604030504040204" pitchFamily="34" charset="0"/>
              </a:rPr>
              <a:t>Prof. Dr. Ir. </a:t>
            </a:r>
            <a:r>
              <a:rPr lang="en-US" dirty="0" err="1">
                <a:latin typeface="Gill Sans MT" panose="020B0502020104020203" pitchFamily="34" charset="0"/>
                <a:ea typeface="Verdana" panose="020B0604030504040204" pitchFamily="34" charset="0"/>
                <a:cs typeface="Tahoma" panose="020B0604030504040204" pitchFamily="34" charset="0"/>
              </a:rPr>
              <a:t>Micheal</a:t>
            </a:r>
            <a:r>
              <a:rPr lang="en-US" dirty="0">
                <a:latin typeface="Gill Sans MT" panose="020B0502020104020203" pitchFamily="34" charset="0"/>
                <a:ea typeface="Verdana" panose="020B0604030504040204" pitchFamily="34" charset="0"/>
                <a:cs typeface="Tahoma" panose="020B0604030504040204" pitchFamily="34" charset="0"/>
              </a:rPr>
              <a:t> </a:t>
            </a:r>
            <a:r>
              <a:rPr lang="en-US" dirty="0" err="1">
                <a:latin typeface="Gill Sans MT" panose="020B0502020104020203" pitchFamily="34" charset="0"/>
                <a:ea typeface="Verdana" panose="020B0604030504040204" pitchFamily="34" charset="0"/>
                <a:cs typeface="Tahoma" panose="020B0604030504040204" pitchFamily="34" charset="0"/>
              </a:rPr>
              <a:t>Kinnaert</a:t>
            </a:r>
            <a:endParaRPr lang="en-US" dirty="0">
              <a:latin typeface="Gill Sans MT" panose="020B0502020104020203" pitchFamily="34" charset="0"/>
              <a:ea typeface="Verdana" panose="020B0604030504040204" pitchFamily="34" charset="0"/>
              <a:cs typeface="Tahoma" panose="020B0604030504040204" pitchFamily="34" charset="0"/>
            </a:endParaRPr>
          </a:p>
          <a:p>
            <a:r>
              <a:rPr lang="en-US" dirty="0">
                <a:latin typeface="Gill Sans MT" panose="020B0502020104020203" pitchFamily="34" charset="0"/>
                <a:ea typeface="Verdana" panose="020B0604030504040204" pitchFamily="34" charset="0"/>
                <a:cs typeface="Tahoma" panose="020B0604030504040204" pitchFamily="34" charset="0"/>
              </a:rPr>
              <a:t>    	     Ir. Laurent </a:t>
            </a:r>
            <a:r>
              <a:rPr lang="en-US" dirty="0" err="1">
                <a:latin typeface="Gill Sans MT" panose="020B0502020104020203" pitchFamily="34" charset="0"/>
                <a:ea typeface="Verdana" panose="020B0604030504040204" pitchFamily="34" charset="0"/>
                <a:cs typeface="Tahoma" panose="020B0604030504040204" pitchFamily="34" charset="0"/>
              </a:rPr>
              <a:t>Catoire</a:t>
            </a:r>
            <a:endParaRPr lang="en-US" dirty="0">
              <a:latin typeface="Gill Sans MT" panose="020B0502020104020203" pitchFamily="34" charset="0"/>
              <a:ea typeface="Verdana" panose="020B0604030504040204" pitchFamily="34" charset="0"/>
              <a:cs typeface="Tahoma" panose="020B0604030504040204" pitchFamily="34" charset="0"/>
            </a:endParaRPr>
          </a:p>
        </p:txBody>
      </p:sp>
      <p:sp>
        <p:nvSpPr>
          <p:cNvPr id="13" name="Rectangle 12">
            <a:extLst>
              <a:ext uri="{FF2B5EF4-FFF2-40B4-BE49-F238E27FC236}">
                <a16:creationId xmlns:a16="http://schemas.microsoft.com/office/drawing/2014/main" id="{64E4FBF6-57CB-46E1-9AD2-152BBE493CF1}"/>
              </a:ext>
            </a:extLst>
          </p:cNvPr>
          <p:cNvSpPr/>
          <p:nvPr/>
        </p:nvSpPr>
        <p:spPr>
          <a:xfrm>
            <a:off x="4080534" y="3561172"/>
            <a:ext cx="4027221" cy="93188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sp>
        <p:nvSpPr>
          <p:cNvPr id="14" name="TextBox 13">
            <a:extLst>
              <a:ext uri="{FF2B5EF4-FFF2-40B4-BE49-F238E27FC236}">
                <a16:creationId xmlns:a16="http://schemas.microsoft.com/office/drawing/2014/main" id="{F96B2FDE-9859-4932-8A35-219236ADACAC}"/>
              </a:ext>
            </a:extLst>
          </p:cNvPr>
          <p:cNvSpPr txBox="1"/>
          <p:nvPr/>
        </p:nvSpPr>
        <p:spPr>
          <a:xfrm>
            <a:off x="4039522" y="4091132"/>
            <a:ext cx="3915833" cy="369332"/>
          </a:xfrm>
          <a:prstGeom prst="rect">
            <a:avLst/>
          </a:prstGeom>
          <a:noFill/>
        </p:spPr>
        <p:txBody>
          <a:bodyPr wrap="square" rtlCol="0">
            <a:spAutoFit/>
          </a:bodyPr>
          <a:lstStyle/>
          <a:p>
            <a:r>
              <a:rPr lang="en-US" sz="1400" dirty="0">
                <a:latin typeface="Gill Sans MT" panose="020B0502020104020203" pitchFamily="34" charset="0"/>
                <a:ea typeface="Verdana" panose="020B0604030504040204" pitchFamily="34" charset="0"/>
                <a:cs typeface="Tahoma" panose="020B0604030504040204" pitchFamily="34" charset="0"/>
              </a:rPr>
              <a:t>Co-supervisor :   </a:t>
            </a:r>
            <a:r>
              <a:rPr lang="en-US" dirty="0">
                <a:latin typeface="Gill Sans MT" panose="020B0502020104020203" pitchFamily="34" charset="0"/>
              </a:rPr>
              <a:t>Dr. Ir. Christoph Mertens</a:t>
            </a:r>
            <a:endParaRPr lang="en-US" dirty="0">
              <a:latin typeface="Gill Sans MT" panose="020B0502020104020203" pitchFamily="34" charset="0"/>
              <a:ea typeface="Verdan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6777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10</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88941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pic>
        <p:nvPicPr>
          <p:cNvPr id="22" name="Picture 21" descr="A black sign with white text&#10;&#10;Description automatically generated">
            <a:extLst>
              <a:ext uri="{FF2B5EF4-FFF2-40B4-BE49-F238E27FC236}">
                <a16:creationId xmlns:a16="http://schemas.microsoft.com/office/drawing/2014/main" id="{D18E98F4-4A8C-4EAA-962C-F4167AA28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8379" y="1697523"/>
            <a:ext cx="3986255" cy="1116651"/>
          </a:xfrm>
          <a:prstGeom prst="rect">
            <a:avLst/>
          </a:prstGeom>
        </p:spPr>
      </p:pic>
      <p:sp>
        <p:nvSpPr>
          <p:cNvPr id="23" name="Rectangle 22">
            <a:extLst>
              <a:ext uri="{FF2B5EF4-FFF2-40B4-BE49-F238E27FC236}">
                <a16:creationId xmlns:a16="http://schemas.microsoft.com/office/drawing/2014/main" id="{47C1018F-7C62-4C8F-A620-C3650CF3F00B}"/>
              </a:ext>
            </a:extLst>
          </p:cNvPr>
          <p:cNvSpPr/>
          <p:nvPr/>
        </p:nvSpPr>
        <p:spPr>
          <a:xfrm>
            <a:off x="6498379" y="1606718"/>
            <a:ext cx="4407052" cy="196110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pic>
        <p:nvPicPr>
          <p:cNvPr id="12" name="Picture 11" descr="A black sign with white text&#10;&#10;Description automatically generated">
            <a:extLst>
              <a:ext uri="{FF2B5EF4-FFF2-40B4-BE49-F238E27FC236}">
                <a16:creationId xmlns:a16="http://schemas.microsoft.com/office/drawing/2014/main" id="{24384D7A-B27E-461F-B008-BD7889261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276" y="2461846"/>
            <a:ext cx="4407051" cy="1027842"/>
          </a:xfrm>
          <a:prstGeom prst="rect">
            <a:avLst/>
          </a:prstGeom>
        </p:spPr>
      </p:pic>
      <p:sp>
        <p:nvSpPr>
          <p:cNvPr id="13" name="TextBox 12">
            <a:extLst>
              <a:ext uri="{FF2B5EF4-FFF2-40B4-BE49-F238E27FC236}">
                <a16:creationId xmlns:a16="http://schemas.microsoft.com/office/drawing/2014/main" id="{813FCFB2-A407-4BEF-B496-E1967FF10B34}"/>
              </a:ext>
            </a:extLst>
          </p:cNvPr>
          <p:cNvSpPr txBox="1"/>
          <p:nvPr/>
        </p:nvSpPr>
        <p:spPr>
          <a:xfrm>
            <a:off x="6400684" y="3736326"/>
            <a:ext cx="4564616" cy="369332"/>
          </a:xfrm>
          <a:prstGeom prst="rect">
            <a:avLst/>
          </a:prstGeom>
          <a:noFill/>
        </p:spPr>
        <p:txBody>
          <a:bodyPr wrap="square" rtlCol="0">
            <a:spAutoFit/>
          </a:bodyPr>
          <a:lstStyle/>
          <a:p>
            <a:r>
              <a:rPr lang="en-US" dirty="0">
                <a:solidFill>
                  <a:srgbClr val="FF0000"/>
                </a:solidFill>
                <a:latin typeface="Gill Sans MT" panose="020B0502020104020203" pitchFamily="34" charset="0"/>
                <a:ea typeface="Verdana" panose="020B0604030504040204" pitchFamily="34" charset="0"/>
                <a:cs typeface="Tahoma" panose="020B0604030504040204" pitchFamily="34" charset="0"/>
              </a:rPr>
              <a:t> Need a third equation to link Alpha to Theta !</a:t>
            </a:r>
          </a:p>
        </p:txBody>
      </p:sp>
      <p:pic>
        <p:nvPicPr>
          <p:cNvPr id="11" name="Picture 10">
            <a:extLst>
              <a:ext uri="{FF2B5EF4-FFF2-40B4-BE49-F238E27FC236}">
                <a16:creationId xmlns:a16="http://schemas.microsoft.com/office/drawing/2014/main" id="{0D048FB4-349C-4B2B-AE9D-F5F9939CEC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574576"/>
            <a:ext cx="5070863" cy="3134583"/>
          </a:xfrm>
          <a:prstGeom prst="rect">
            <a:avLst/>
          </a:prstGeom>
        </p:spPr>
      </p:pic>
    </p:spTree>
    <p:extLst>
      <p:ext uri="{BB962C8B-B14F-4D97-AF65-F5344CB8AC3E}">
        <p14:creationId xmlns:p14="http://schemas.microsoft.com/office/powerpoint/2010/main" val="118449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11</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88941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pic>
        <p:nvPicPr>
          <p:cNvPr id="14" name="Picture 13" descr="A picture containing traffic light, traffic, light, transport&#10;&#10;Description automatically generated">
            <a:extLst>
              <a:ext uri="{FF2B5EF4-FFF2-40B4-BE49-F238E27FC236}">
                <a16:creationId xmlns:a16="http://schemas.microsoft.com/office/drawing/2014/main" id="{7F5ED307-C683-4700-9490-EEBED4F07906}"/>
              </a:ext>
            </a:extLst>
          </p:cNvPr>
          <p:cNvPicPr>
            <a:picLocks noChangeAspect="1"/>
          </p:cNvPicPr>
          <p:nvPr/>
        </p:nvPicPr>
        <p:blipFill rotWithShape="1">
          <a:blip r:embed="rId2">
            <a:extLst>
              <a:ext uri="{28A0092B-C50C-407E-A947-70E740481C1C}">
                <a14:useLocalDpi xmlns:a14="http://schemas.microsoft.com/office/drawing/2010/main" val="0"/>
              </a:ext>
            </a:extLst>
          </a:blip>
          <a:srcRect t="2223"/>
          <a:stretch/>
        </p:blipFill>
        <p:spPr>
          <a:xfrm>
            <a:off x="425287" y="1611630"/>
            <a:ext cx="4546834" cy="3719292"/>
          </a:xfrm>
          <a:prstGeom prst="rect">
            <a:avLst/>
          </a:prstGeom>
        </p:spPr>
      </p:pic>
      <p:pic>
        <p:nvPicPr>
          <p:cNvPr id="17" name="Picture 16">
            <a:extLst>
              <a:ext uri="{FF2B5EF4-FFF2-40B4-BE49-F238E27FC236}">
                <a16:creationId xmlns:a16="http://schemas.microsoft.com/office/drawing/2014/main" id="{E6E729F3-B139-4FA6-A198-84DCA44C7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584" y="2065258"/>
            <a:ext cx="6798945" cy="2984903"/>
          </a:xfrm>
          <a:prstGeom prst="rect">
            <a:avLst/>
          </a:prstGeom>
        </p:spPr>
      </p:pic>
    </p:spTree>
    <p:extLst>
      <p:ext uri="{BB962C8B-B14F-4D97-AF65-F5344CB8AC3E}">
        <p14:creationId xmlns:p14="http://schemas.microsoft.com/office/powerpoint/2010/main" val="98867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12</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88941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pic>
        <p:nvPicPr>
          <p:cNvPr id="7" name="Picture 6" descr="A screen shot of a computer&#10;&#10;Description automatically generated">
            <a:extLst>
              <a:ext uri="{FF2B5EF4-FFF2-40B4-BE49-F238E27FC236}">
                <a16:creationId xmlns:a16="http://schemas.microsoft.com/office/drawing/2014/main" id="{D069B2FA-E80B-443F-9111-451C66FCB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46" y="1813799"/>
            <a:ext cx="5681708" cy="3252572"/>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16F6A8E6-1E8C-4411-8D3E-6B745BF080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85555"/>
            <a:ext cx="5744894" cy="3909060"/>
          </a:xfrm>
          <a:prstGeom prst="rect">
            <a:avLst/>
          </a:prstGeom>
        </p:spPr>
      </p:pic>
    </p:spTree>
    <p:extLst>
      <p:ext uri="{BB962C8B-B14F-4D97-AF65-F5344CB8AC3E}">
        <p14:creationId xmlns:p14="http://schemas.microsoft.com/office/powerpoint/2010/main" val="280372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object&#10;&#10;Description automatically generated">
            <a:extLst>
              <a:ext uri="{FF2B5EF4-FFF2-40B4-BE49-F238E27FC236}">
                <a16:creationId xmlns:a16="http://schemas.microsoft.com/office/drawing/2014/main" id="{1874410B-E1B9-4D2A-B442-DCA1BC635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3102" y="3248526"/>
            <a:ext cx="1646145" cy="667356"/>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13</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88941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pic>
        <p:nvPicPr>
          <p:cNvPr id="8" name="Picture 7" descr="A screen shot of a computer&#10;&#10;Description automatically generated">
            <a:extLst>
              <a:ext uri="{FF2B5EF4-FFF2-40B4-BE49-F238E27FC236}">
                <a16:creationId xmlns:a16="http://schemas.microsoft.com/office/drawing/2014/main" id="{360FD318-A0C5-4A72-95F8-833AC43D99CF}"/>
              </a:ext>
            </a:extLst>
          </p:cNvPr>
          <p:cNvPicPr>
            <a:picLocks noChangeAspect="1"/>
          </p:cNvPicPr>
          <p:nvPr/>
        </p:nvPicPr>
        <p:blipFill rotWithShape="1">
          <a:blip r:embed="rId3">
            <a:extLst>
              <a:ext uri="{28A0092B-C50C-407E-A947-70E740481C1C}">
                <a14:useLocalDpi xmlns:a14="http://schemas.microsoft.com/office/drawing/2010/main" val="0"/>
              </a:ext>
            </a:extLst>
          </a:blip>
          <a:srcRect r="8359"/>
          <a:stretch/>
        </p:blipFill>
        <p:spPr>
          <a:xfrm>
            <a:off x="-885825" y="1016364"/>
            <a:ext cx="11172825" cy="5359400"/>
          </a:xfrm>
          <a:prstGeom prst="rect">
            <a:avLst/>
          </a:prstGeom>
        </p:spPr>
      </p:pic>
      <p:sp>
        <p:nvSpPr>
          <p:cNvPr id="12" name="Rectangle 11">
            <a:extLst>
              <a:ext uri="{FF2B5EF4-FFF2-40B4-BE49-F238E27FC236}">
                <a16:creationId xmlns:a16="http://schemas.microsoft.com/office/drawing/2014/main" id="{0B654B72-6CB2-4DF5-B4BE-A22BFD125210}"/>
              </a:ext>
            </a:extLst>
          </p:cNvPr>
          <p:cNvSpPr/>
          <p:nvPr/>
        </p:nvSpPr>
        <p:spPr>
          <a:xfrm>
            <a:off x="10483102" y="3242510"/>
            <a:ext cx="1646145" cy="5891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9" name="Rectangle 8">
            <a:extLst>
              <a:ext uri="{FF2B5EF4-FFF2-40B4-BE49-F238E27FC236}">
                <a16:creationId xmlns:a16="http://schemas.microsoft.com/office/drawing/2014/main" id="{04C2852B-91BB-4E07-BB45-E9138C656E54}"/>
              </a:ext>
            </a:extLst>
          </p:cNvPr>
          <p:cNvSpPr/>
          <p:nvPr/>
        </p:nvSpPr>
        <p:spPr>
          <a:xfrm>
            <a:off x="1631787" y="1808480"/>
            <a:ext cx="527213" cy="162560"/>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0" name="TextBox 9">
            <a:extLst>
              <a:ext uri="{FF2B5EF4-FFF2-40B4-BE49-F238E27FC236}">
                <a16:creationId xmlns:a16="http://schemas.microsoft.com/office/drawing/2014/main" id="{640CFC19-F65D-481C-804E-D78EABB6287E}"/>
              </a:ext>
            </a:extLst>
          </p:cNvPr>
          <p:cNvSpPr txBox="1"/>
          <p:nvPr/>
        </p:nvSpPr>
        <p:spPr>
          <a:xfrm>
            <a:off x="1570827" y="1769264"/>
            <a:ext cx="771053" cy="230832"/>
          </a:xfrm>
          <a:prstGeom prst="rect">
            <a:avLst/>
          </a:prstGeom>
          <a:noFill/>
        </p:spPr>
        <p:txBody>
          <a:bodyPr wrap="square" rtlCol="0">
            <a:spAutoFit/>
          </a:bodyPr>
          <a:lstStyle/>
          <a:p>
            <a:r>
              <a:rPr lang="en-US" sz="900" dirty="0">
                <a:solidFill>
                  <a:schemeClr val="bg1"/>
                </a:solidFill>
                <a:latin typeface="Gill Sans MT" panose="020B0502020104020203" pitchFamily="34" charset="0"/>
                <a:ea typeface="Verdana" panose="020B0604030504040204" pitchFamily="34" charset="0"/>
                <a:cs typeface="Tahoma" panose="020B0604030504040204" pitchFamily="34" charset="0"/>
              </a:rPr>
              <a:t>Numerical</a:t>
            </a:r>
          </a:p>
        </p:txBody>
      </p:sp>
      <p:sp>
        <p:nvSpPr>
          <p:cNvPr id="6" name="Rectangle 5">
            <a:extLst>
              <a:ext uri="{FF2B5EF4-FFF2-40B4-BE49-F238E27FC236}">
                <a16:creationId xmlns:a16="http://schemas.microsoft.com/office/drawing/2014/main" id="{A6BC466C-C3E0-408D-8398-3D96C29FC715}"/>
              </a:ext>
            </a:extLst>
          </p:cNvPr>
          <p:cNvSpPr/>
          <p:nvPr/>
        </p:nvSpPr>
        <p:spPr>
          <a:xfrm>
            <a:off x="10319385" y="2788956"/>
            <a:ext cx="1641155" cy="369332"/>
          </a:xfrm>
          <a:prstGeom prst="rect">
            <a:avLst/>
          </a:prstGeom>
        </p:spPr>
        <p:txBody>
          <a:bodyPr wrap="none">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Ratio K = A / C</a:t>
            </a:r>
            <a:endParaRPr lang="en-US" dirty="0"/>
          </a:p>
        </p:txBody>
      </p:sp>
      <p:pic>
        <p:nvPicPr>
          <p:cNvPr id="13" name="Picture 12" descr="A picture containing traffic light, traffic, light, transport&#10;&#10;Description automatically generated">
            <a:extLst>
              <a:ext uri="{FF2B5EF4-FFF2-40B4-BE49-F238E27FC236}">
                <a16:creationId xmlns:a16="http://schemas.microsoft.com/office/drawing/2014/main" id="{0D5726E7-5AFC-4D21-A76C-5350B867CDBD}"/>
              </a:ext>
            </a:extLst>
          </p:cNvPr>
          <p:cNvPicPr>
            <a:picLocks noChangeAspect="1"/>
          </p:cNvPicPr>
          <p:nvPr/>
        </p:nvPicPr>
        <p:blipFill rotWithShape="1">
          <a:blip r:embed="rId4">
            <a:extLst>
              <a:ext uri="{28A0092B-C50C-407E-A947-70E740481C1C}">
                <a14:useLocalDpi xmlns:a14="http://schemas.microsoft.com/office/drawing/2010/main" val="0"/>
              </a:ext>
            </a:extLst>
          </a:blip>
          <a:srcRect t="2223"/>
          <a:stretch/>
        </p:blipFill>
        <p:spPr>
          <a:xfrm>
            <a:off x="10165946" y="1092745"/>
            <a:ext cx="1963301" cy="1605973"/>
          </a:xfrm>
          <a:prstGeom prst="rect">
            <a:avLst/>
          </a:prstGeom>
        </p:spPr>
      </p:pic>
    </p:spTree>
    <p:extLst>
      <p:ext uri="{BB962C8B-B14F-4D97-AF65-F5344CB8AC3E}">
        <p14:creationId xmlns:p14="http://schemas.microsoft.com/office/powerpoint/2010/main" val="41815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14</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88941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pic>
        <p:nvPicPr>
          <p:cNvPr id="22" name="Picture 21" descr="A black sign with white text&#10;&#10;Description automatically generated">
            <a:extLst>
              <a:ext uri="{FF2B5EF4-FFF2-40B4-BE49-F238E27FC236}">
                <a16:creationId xmlns:a16="http://schemas.microsoft.com/office/drawing/2014/main" id="{D18E98F4-4A8C-4EAA-962C-F4167AA28A1D}"/>
              </a:ext>
            </a:extLst>
          </p:cNvPr>
          <p:cNvPicPr>
            <a:picLocks noChangeAspect="1"/>
          </p:cNvPicPr>
          <p:nvPr/>
        </p:nvPicPr>
        <p:blipFill rotWithShape="1">
          <a:blip r:embed="rId2">
            <a:extLst>
              <a:ext uri="{28A0092B-C50C-407E-A947-70E740481C1C}">
                <a14:useLocalDpi xmlns:a14="http://schemas.microsoft.com/office/drawing/2010/main" val="0"/>
              </a:ext>
            </a:extLst>
          </a:blip>
          <a:srcRect r="38237"/>
          <a:stretch/>
        </p:blipFill>
        <p:spPr>
          <a:xfrm>
            <a:off x="6196967" y="1697523"/>
            <a:ext cx="2684143" cy="1217386"/>
          </a:xfrm>
          <a:prstGeom prst="rect">
            <a:avLst/>
          </a:prstGeom>
        </p:spPr>
      </p:pic>
      <p:sp>
        <p:nvSpPr>
          <p:cNvPr id="23" name="Rectangle 22">
            <a:extLst>
              <a:ext uri="{FF2B5EF4-FFF2-40B4-BE49-F238E27FC236}">
                <a16:creationId xmlns:a16="http://schemas.microsoft.com/office/drawing/2014/main" id="{47C1018F-7C62-4C8F-A620-C3650CF3F00B}"/>
              </a:ext>
            </a:extLst>
          </p:cNvPr>
          <p:cNvSpPr/>
          <p:nvPr/>
        </p:nvSpPr>
        <p:spPr>
          <a:xfrm>
            <a:off x="6196966" y="1697523"/>
            <a:ext cx="4818229" cy="108982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pic>
        <p:nvPicPr>
          <p:cNvPr id="7" name="Picture 6" descr="A picture containing object&#10;&#10;Description automatically generated">
            <a:extLst>
              <a:ext uri="{FF2B5EF4-FFF2-40B4-BE49-F238E27FC236}">
                <a16:creationId xmlns:a16="http://schemas.microsoft.com/office/drawing/2014/main" id="{23FDEB3D-343D-4E83-B188-8709CBE2A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966" y="3270231"/>
            <a:ext cx="4753015" cy="782236"/>
          </a:xfrm>
          <a:prstGeom prst="rect">
            <a:avLst/>
          </a:prstGeom>
        </p:spPr>
      </p:pic>
      <p:pic>
        <p:nvPicPr>
          <p:cNvPr id="11" name="Picture 10">
            <a:extLst>
              <a:ext uri="{FF2B5EF4-FFF2-40B4-BE49-F238E27FC236}">
                <a16:creationId xmlns:a16="http://schemas.microsoft.com/office/drawing/2014/main" id="{D694DC70-491D-41DF-85F3-B167011D8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574576"/>
            <a:ext cx="5070863" cy="3134583"/>
          </a:xfrm>
          <a:prstGeom prst="rect">
            <a:avLst/>
          </a:prstGeom>
        </p:spPr>
      </p:pic>
      <p:sp>
        <p:nvSpPr>
          <p:cNvPr id="12" name="TextBox 11">
            <a:extLst>
              <a:ext uri="{FF2B5EF4-FFF2-40B4-BE49-F238E27FC236}">
                <a16:creationId xmlns:a16="http://schemas.microsoft.com/office/drawing/2014/main" id="{5B10B2F9-B819-4934-99E9-F6FC255A3143}"/>
              </a:ext>
            </a:extLst>
          </p:cNvPr>
          <p:cNvSpPr txBox="1"/>
          <p:nvPr/>
        </p:nvSpPr>
        <p:spPr>
          <a:xfrm>
            <a:off x="6356380" y="4029753"/>
            <a:ext cx="4564616" cy="369332"/>
          </a:xfrm>
          <a:prstGeom prst="rect">
            <a:avLst/>
          </a:prstGeom>
          <a:noFill/>
        </p:spPr>
        <p:txBody>
          <a:bodyPr wrap="square" rtlCol="0">
            <a:spAutoFit/>
          </a:bodyPr>
          <a:lstStyle/>
          <a:p>
            <a:pPr marL="285750" indent="-285750">
              <a:buFontTx/>
              <a:buChar char="-"/>
            </a:pPr>
            <a:r>
              <a:rPr lang="en-US" dirty="0">
                <a:solidFill>
                  <a:srgbClr val="FF0000"/>
                </a:solidFill>
                <a:latin typeface="Gill Sans MT" panose="020B0502020104020203" pitchFamily="34" charset="0"/>
                <a:ea typeface="Verdana" panose="020B0604030504040204" pitchFamily="34" charset="0"/>
                <a:cs typeface="Tahoma" panose="020B0604030504040204" pitchFamily="34" charset="0"/>
              </a:rPr>
              <a:t>Determine parameters by identification !</a:t>
            </a:r>
          </a:p>
        </p:txBody>
      </p:sp>
      <p:sp>
        <p:nvSpPr>
          <p:cNvPr id="13" name="Rectangle 12">
            <a:extLst>
              <a:ext uri="{FF2B5EF4-FFF2-40B4-BE49-F238E27FC236}">
                <a16:creationId xmlns:a16="http://schemas.microsoft.com/office/drawing/2014/main" id="{C8D009DF-3D94-4821-A9F0-93DA6D78DD27}"/>
              </a:ext>
            </a:extLst>
          </p:cNvPr>
          <p:cNvSpPr/>
          <p:nvPr/>
        </p:nvSpPr>
        <p:spPr>
          <a:xfrm>
            <a:off x="6164358" y="3210614"/>
            <a:ext cx="4818229" cy="132709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pic>
        <p:nvPicPr>
          <p:cNvPr id="14" name="Picture 13" descr="A black sign with white text&#10;&#10;Description automatically generated">
            <a:extLst>
              <a:ext uri="{FF2B5EF4-FFF2-40B4-BE49-F238E27FC236}">
                <a16:creationId xmlns:a16="http://schemas.microsoft.com/office/drawing/2014/main" id="{CE84F834-5750-4214-AD3E-349B0EEE911E}"/>
              </a:ext>
            </a:extLst>
          </p:cNvPr>
          <p:cNvPicPr>
            <a:picLocks noChangeAspect="1"/>
          </p:cNvPicPr>
          <p:nvPr/>
        </p:nvPicPr>
        <p:blipFill rotWithShape="1">
          <a:blip r:embed="rId2">
            <a:extLst>
              <a:ext uri="{28A0092B-C50C-407E-A947-70E740481C1C}">
                <a14:useLocalDpi xmlns:a14="http://schemas.microsoft.com/office/drawing/2010/main" val="0"/>
              </a:ext>
            </a:extLst>
          </a:blip>
          <a:srcRect l="72985"/>
          <a:stretch/>
        </p:blipFill>
        <p:spPr>
          <a:xfrm>
            <a:off x="8869680" y="1695944"/>
            <a:ext cx="1174039" cy="1217386"/>
          </a:xfrm>
          <a:prstGeom prst="rect">
            <a:avLst/>
          </a:prstGeom>
        </p:spPr>
      </p:pic>
    </p:spTree>
    <p:extLst>
      <p:ext uri="{BB962C8B-B14F-4D97-AF65-F5344CB8AC3E}">
        <p14:creationId xmlns:p14="http://schemas.microsoft.com/office/powerpoint/2010/main" val="160739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screen&#10;&#10;Description automatically generated">
            <a:extLst>
              <a:ext uri="{FF2B5EF4-FFF2-40B4-BE49-F238E27FC236}">
                <a16:creationId xmlns:a16="http://schemas.microsoft.com/office/drawing/2014/main" id="{D828267C-D723-4C67-ABBE-E960A0BABD5A}"/>
              </a:ext>
            </a:extLst>
          </p:cNvPr>
          <p:cNvPicPr>
            <a:picLocks noChangeAspect="1"/>
          </p:cNvPicPr>
          <p:nvPr/>
        </p:nvPicPr>
        <p:blipFill rotWithShape="1">
          <a:blip r:embed="rId2">
            <a:extLst>
              <a:ext uri="{28A0092B-C50C-407E-A947-70E740481C1C}">
                <a14:useLocalDpi xmlns:a14="http://schemas.microsoft.com/office/drawing/2010/main" val="0"/>
              </a:ext>
            </a:extLst>
          </a:blip>
          <a:srcRect l="5111" r="7341"/>
          <a:stretch/>
        </p:blipFill>
        <p:spPr>
          <a:xfrm>
            <a:off x="35983" y="1552247"/>
            <a:ext cx="7920990" cy="4733333"/>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15</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7"/>
            <a:ext cx="4558193" cy="37782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4784888"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Identification : Servo Motor Dynamics</a:t>
            </a:r>
          </a:p>
        </p:txBody>
      </p:sp>
      <p:pic>
        <p:nvPicPr>
          <p:cNvPr id="13" name="Picture 12" descr="A picture containing sky&#10;&#10;Description automatically generated">
            <a:extLst>
              <a:ext uri="{FF2B5EF4-FFF2-40B4-BE49-F238E27FC236}">
                <a16:creationId xmlns:a16="http://schemas.microsoft.com/office/drawing/2014/main" id="{FF132805-D776-44E2-B95F-BD85CCB63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065" y="746115"/>
            <a:ext cx="2718648" cy="955201"/>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75448745-7640-440C-BDFF-96A27DBE62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7186" y="2138116"/>
            <a:ext cx="3421906" cy="1892113"/>
          </a:xfrm>
          <a:prstGeom prst="rect">
            <a:avLst/>
          </a:prstGeom>
        </p:spPr>
      </p:pic>
      <p:pic>
        <p:nvPicPr>
          <p:cNvPr id="7" name="Picture 6" descr="A close up of text on a black background&#10;&#10;Description automatically generated">
            <a:extLst>
              <a:ext uri="{FF2B5EF4-FFF2-40B4-BE49-F238E27FC236}">
                <a16:creationId xmlns:a16="http://schemas.microsoft.com/office/drawing/2014/main" id="{C67D30C1-0D82-4DA4-B8EE-5B1435F05224}"/>
              </a:ext>
            </a:extLst>
          </p:cNvPr>
          <p:cNvPicPr>
            <a:picLocks noChangeAspect="1"/>
          </p:cNvPicPr>
          <p:nvPr/>
        </p:nvPicPr>
        <p:blipFill rotWithShape="1">
          <a:blip r:embed="rId5">
            <a:extLst>
              <a:ext uri="{28A0092B-C50C-407E-A947-70E740481C1C}">
                <a14:useLocalDpi xmlns:a14="http://schemas.microsoft.com/office/drawing/2010/main" val="0"/>
              </a:ext>
            </a:extLst>
          </a:blip>
          <a:srcRect l="6095" t="14257" r="7227" b="8399"/>
          <a:stretch/>
        </p:blipFill>
        <p:spPr>
          <a:xfrm>
            <a:off x="6329417" y="746115"/>
            <a:ext cx="2718648" cy="1001769"/>
          </a:xfrm>
          <a:prstGeom prst="rect">
            <a:avLst/>
          </a:prstGeom>
        </p:spPr>
      </p:pic>
    </p:spTree>
    <p:extLst>
      <p:ext uri="{BB962C8B-B14F-4D97-AF65-F5344CB8AC3E}">
        <p14:creationId xmlns:p14="http://schemas.microsoft.com/office/powerpoint/2010/main" val="41466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16</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7"/>
            <a:ext cx="2260763" cy="33953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60366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LTI State Space Model</a:t>
            </a:r>
          </a:p>
        </p:txBody>
      </p:sp>
      <p:pic>
        <p:nvPicPr>
          <p:cNvPr id="7" name="Picture 6" descr="A screen shot of a computer&#10;&#10;Description automatically generated">
            <a:extLst>
              <a:ext uri="{FF2B5EF4-FFF2-40B4-BE49-F238E27FC236}">
                <a16:creationId xmlns:a16="http://schemas.microsoft.com/office/drawing/2014/main" id="{DB809605-E8AD-4EB0-9EC8-24B1DECF308D}"/>
              </a:ext>
            </a:extLst>
          </p:cNvPr>
          <p:cNvPicPr>
            <a:picLocks noChangeAspect="1"/>
          </p:cNvPicPr>
          <p:nvPr/>
        </p:nvPicPr>
        <p:blipFill rotWithShape="1">
          <a:blip r:embed="rId2">
            <a:extLst>
              <a:ext uri="{28A0092B-C50C-407E-A947-70E740481C1C}">
                <a14:useLocalDpi xmlns:a14="http://schemas.microsoft.com/office/drawing/2010/main" val="0"/>
              </a:ext>
            </a:extLst>
          </a:blip>
          <a:srcRect l="33911" t="10000" r="20772" b="70249"/>
          <a:stretch/>
        </p:blipFill>
        <p:spPr>
          <a:xfrm>
            <a:off x="4686300" y="400050"/>
            <a:ext cx="4316732" cy="1143000"/>
          </a:xfrm>
          <a:prstGeom prst="rect">
            <a:avLst/>
          </a:prstGeom>
        </p:spPr>
      </p:pic>
      <p:pic>
        <p:nvPicPr>
          <p:cNvPr id="10" name="Picture 9" descr="A screen shot of a computer&#10;&#10;Description automatically generated">
            <a:extLst>
              <a:ext uri="{FF2B5EF4-FFF2-40B4-BE49-F238E27FC236}">
                <a16:creationId xmlns:a16="http://schemas.microsoft.com/office/drawing/2014/main" id="{CFB3EAB4-A894-48A8-B449-86528A43CEB7}"/>
              </a:ext>
            </a:extLst>
          </p:cNvPr>
          <p:cNvPicPr>
            <a:picLocks noChangeAspect="1"/>
          </p:cNvPicPr>
          <p:nvPr/>
        </p:nvPicPr>
        <p:blipFill rotWithShape="1">
          <a:blip r:embed="rId2">
            <a:extLst>
              <a:ext uri="{28A0092B-C50C-407E-A947-70E740481C1C}">
                <a14:useLocalDpi xmlns:a14="http://schemas.microsoft.com/office/drawing/2010/main" val="0"/>
              </a:ext>
            </a:extLst>
          </a:blip>
          <a:srcRect l="5314" t="29758" r="20772" b="58000"/>
          <a:stretch/>
        </p:blipFill>
        <p:spPr>
          <a:xfrm>
            <a:off x="2857502" y="1543050"/>
            <a:ext cx="7040880" cy="708436"/>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BAD0109B-4006-43C6-A8FF-20225D530FE1}"/>
              </a:ext>
            </a:extLst>
          </p:cNvPr>
          <p:cNvPicPr>
            <a:picLocks noChangeAspect="1"/>
          </p:cNvPicPr>
          <p:nvPr/>
        </p:nvPicPr>
        <p:blipFill rotWithShape="1">
          <a:blip r:embed="rId2">
            <a:extLst>
              <a:ext uri="{28A0092B-C50C-407E-A947-70E740481C1C}">
                <a14:useLocalDpi xmlns:a14="http://schemas.microsoft.com/office/drawing/2010/main" val="0"/>
              </a:ext>
            </a:extLst>
          </a:blip>
          <a:srcRect l="10681" t="47000" r="16317" b="20900"/>
          <a:stretch/>
        </p:blipFill>
        <p:spPr>
          <a:xfrm>
            <a:off x="3088007" y="2528512"/>
            <a:ext cx="6579870" cy="1757737"/>
          </a:xfrm>
          <a:prstGeom prst="rect">
            <a:avLst/>
          </a:prstGeom>
        </p:spPr>
      </p:pic>
      <p:pic>
        <p:nvPicPr>
          <p:cNvPr id="12" name="Picture 11" descr="A screen shot of a clock&#10;&#10;Description automatically generated">
            <a:extLst>
              <a:ext uri="{FF2B5EF4-FFF2-40B4-BE49-F238E27FC236}">
                <a16:creationId xmlns:a16="http://schemas.microsoft.com/office/drawing/2014/main" id="{81EFC78B-426D-43B1-84D5-896CD3953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9387" y="4286249"/>
            <a:ext cx="4017129" cy="1856838"/>
          </a:xfrm>
          <a:prstGeom prst="rect">
            <a:avLst/>
          </a:prstGeom>
        </p:spPr>
      </p:pic>
    </p:spTree>
    <p:extLst>
      <p:ext uri="{BB962C8B-B14F-4D97-AF65-F5344CB8AC3E}">
        <p14:creationId xmlns:p14="http://schemas.microsoft.com/office/powerpoint/2010/main" val="400109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17</a:t>
            </a:fld>
            <a:endParaRPr lang="en-US"/>
          </a:p>
        </p:txBody>
      </p:sp>
      <p:pic>
        <p:nvPicPr>
          <p:cNvPr id="8" name="Picture 7" descr="A picture containing indoor, wall, television, screen&#10;&#10;Description automatically generated">
            <a:extLst>
              <a:ext uri="{FF2B5EF4-FFF2-40B4-BE49-F238E27FC236}">
                <a16:creationId xmlns:a16="http://schemas.microsoft.com/office/drawing/2014/main" id="{05148F6D-7DDE-4F85-BA79-3D54D3891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8970" y="384449"/>
            <a:ext cx="6451449" cy="2914310"/>
          </a:xfrm>
          <a:prstGeom prst="rect">
            <a:avLst/>
          </a:prstGeom>
        </p:spPr>
      </p:pic>
      <p:pic>
        <p:nvPicPr>
          <p:cNvPr id="13" name="Picture 12" descr="A picture containing indoor&#10;&#10;Description automatically generated">
            <a:extLst>
              <a:ext uri="{FF2B5EF4-FFF2-40B4-BE49-F238E27FC236}">
                <a16:creationId xmlns:a16="http://schemas.microsoft.com/office/drawing/2014/main" id="{FE032298-9E77-48CA-96DF-3BE4875CB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291" y="3559241"/>
            <a:ext cx="6476128" cy="2920934"/>
          </a:xfrm>
          <a:prstGeom prst="rect">
            <a:avLst/>
          </a:prstGeom>
        </p:spPr>
      </p:pic>
      <p:sp>
        <p:nvSpPr>
          <p:cNvPr id="16" name="Rectangle 15">
            <a:extLst>
              <a:ext uri="{FF2B5EF4-FFF2-40B4-BE49-F238E27FC236}">
                <a16:creationId xmlns:a16="http://schemas.microsoft.com/office/drawing/2014/main" id="{725EC928-AB51-41AF-B1D4-6BA8D5954637}"/>
              </a:ext>
            </a:extLst>
          </p:cNvPr>
          <p:cNvSpPr/>
          <p:nvPr/>
        </p:nvSpPr>
        <p:spPr>
          <a:xfrm>
            <a:off x="425287" y="602218"/>
            <a:ext cx="2763683" cy="36933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sp>
        <p:nvSpPr>
          <p:cNvPr id="19" name="TextBox 18">
            <a:extLst>
              <a:ext uri="{FF2B5EF4-FFF2-40B4-BE49-F238E27FC236}">
                <a16:creationId xmlns:a16="http://schemas.microsoft.com/office/drawing/2014/main" id="{964389CF-64ED-41FF-BCEF-47355FBF9254}"/>
              </a:ext>
            </a:extLst>
          </p:cNvPr>
          <p:cNvSpPr txBox="1"/>
          <p:nvPr/>
        </p:nvSpPr>
        <p:spPr>
          <a:xfrm>
            <a:off x="10140787" y="1656938"/>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Alpha &lt; 15</a:t>
            </a:r>
          </a:p>
        </p:txBody>
      </p:sp>
      <p:sp>
        <p:nvSpPr>
          <p:cNvPr id="20" name="TextBox 19">
            <a:extLst>
              <a:ext uri="{FF2B5EF4-FFF2-40B4-BE49-F238E27FC236}">
                <a16:creationId xmlns:a16="http://schemas.microsoft.com/office/drawing/2014/main" id="{321BF9A9-B7F8-4E74-9221-D9EDBDCD0EFE}"/>
              </a:ext>
            </a:extLst>
          </p:cNvPr>
          <p:cNvSpPr txBox="1"/>
          <p:nvPr/>
        </p:nvSpPr>
        <p:spPr>
          <a:xfrm>
            <a:off x="10140786" y="4838354"/>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Alpha &gt; 15</a:t>
            </a:r>
          </a:p>
        </p:txBody>
      </p:sp>
    </p:spTree>
    <p:extLst>
      <p:ext uri="{BB962C8B-B14F-4D97-AF65-F5344CB8AC3E}">
        <p14:creationId xmlns:p14="http://schemas.microsoft.com/office/powerpoint/2010/main" val="336536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18</a:t>
            </a:fld>
            <a:endParaRPr lang="en-US"/>
          </a:p>
        </p:txBody>
      </p:sp>
      <p:sp>
        <p:nvSpPr>
          <p:cNvPr id="10" name="TextBox 9">
            <a:extLst>
              <a:ext uri="{FF2B5EF4-FFF2-40B4-BE49-F238E27FC236}">
                <a16:creationId xmlns:a16="http://schemas.microsoft.com/office/drawing/2014/main" id="{2D51CDF3-5F11-4E21-8E3C-D1D2FC968210}"/>
              </a:ext>
            </a:extLst>
          </p:cNvPr>
          <p:cNvSpPr txBox="1"/>
          <p:nvPr/>
        </p:nvSpPr>
        <p:spPr>
          <a:xfrm>
            <a:off x="4146726" y="4886508"/>
            <a:ext cx="2893223" cy="1200329"/>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States of equilibrium</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Stability analysis</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Controllability Analysis</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Observability Analysis</a:t>
            </a:r>
          </a:p>
        </p:txBody>
      </p:sp>
      <p:sp>
        <p:nvSpPr>
          <p:cNvPr id="11" name="Rectangle 10">
            <a:extLst>
              <a:ext uri="{FF2B5EF4-FFF2-40B4-BE49-F238E27FC236}">
                <a16:creationId xmlns:a16="http://schemas.microsoft.com/office/drawing/2014/main" id="{41056A72-152D-4833-AA96-86FB73523D39}"/>
              </a:ext>
            </a:extLst>
          </p:cNvPr>
          <p:cNvSpPr/>
          <p:nvPr/>
        </p:nvSpPr>
        <p:spPr>
          <a:xfrm>
            <a:off x="4127676" y="4769086"/>
            <a:ext cx="2489363" cy="145000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2" name="TextBox 11">
            <a:extLst>
              <a:ext uri="{FF2B5EF4-FFF2-40B4-BE49-F238E27FC236}">
                <a16:creationId xmlns:a16="http://schemas.microsoft.com/office/drawing/2014/main" id="{04617EB7-A81E-483F-A5BC-3A16502DB08E}"/>
              </a:ext>
            </a:extLst>
          </p:cNvPr>
          <p:cNvSpPr txBox="1"/>
          <p:nvPr/>
        </p:nvSpPr>
        <p:spPr>
          <a:xfrm>
            <a:off x="4287458" y="4300923"/>
            <a:ext cx="2169797" cy="367562"/>
          </a:xfrm>
          <a:prstGeom prst="rect">
            <a:avLst/>
          </a:prstGeom>
          <a:noFill/>
        </p:spPr>
        <p:txBody>
          <a:bodyPr wrap="square" rtlCol="0">
            <a:spAutoFit/>
          </a:bodyPr>
          <a:lstStyle/>
          <a:p>
            <a:r>
              <a:rPr lang="en-US" dirty="0">
                <a:solidFill>
                  <a:srgbClr val="FF0000"/>
                </a:solidFill>
                <a:latin typeface="Gill Sans MT" panose="020B0502020104020203" pitchFamily="34" charset="0"/>
                <a:ea typeface="Verdana" panose="020B0604030504040204" pitchFamily="34" charset="0"/>
                <a:cs typeface="Tahoma" panose="020B0604030504040204" pitchFamily="34" charset="0"/>
              </a:rPr>
              <a:t>Interesting to check</a:t>
            </a:r>
          </a:p>
        </p:txBody>
      </p:sp>
      <p:pic>
        <p:nvPicPr>
          <p:cNvPr id="5" name="Picture 4" descr="A picture containing table, furniture&#10;&#10;Description automatically generated">
            <a:extLst>
              <a:ext uri="{FF2B5EF4-FFF2-40B4-BE49-F238E27FC236}">
                <a16:creationId xmlns:a16="http://schemas.microsoft.com/office/drawing/2014/main" id="{384D9DF1-A5EB-4E3F-90D7-55F5D965939E}"/>
              </a:ext>
            </a:extLst>
          </p:cNvPr>
          <p:cNvPicPr>
            <a:picLocks noChangeAspect="1"/>
          </p:cNvPicPr>
          <p:nvPr/>
        </p:nvPicPr>
        <p:blipFill rotWithShape="1">
          <a:blip r:embed="rId2">
            <a:extLst>
              <a:ext uri="{28A0092B-C50C-407E-A947-70E740481C1C}">
                <a14:useLocalDpi xmlns:a14="http://schemas.microsoft.com/office/drawing/2010/main" val="0"/>
              </a:ext>
            </a:extLst>
          </a:blip>
          <a:srcRect l="30752" t="48257" r="14788" b="14115"/>
          <a:stretch/>
        </p:blipFill>
        <p:spPr>
          <a:xfrm>
            <a:off x="6983993" y="1144167"/>
            <a:ext cx="4926330" cy="2468880"/>
          </a:xfrm>
          <a:prstGeom prst="rect">
            <a:avLst/>
          </a:prstGeom>
        </p:spPr>
      </p:pic>
      <p:sp>
        <p:nvSpPr>
          <p:cNvPr id="15" name="TextBox 14">
            <a:extLst>
              <a:ext uri="{FF2B5EF4-FFF2-40B4-BE49-F238E27FC236}">
                <a16:creationId xmlns:a16="http://schemas.microsoft.com/office/drawing/2014/main" id="{172ECF01-31AF-4798-B800-F14A320154AB}"/>
              </a:ext>
            </a:extLst>
          </p:cNvPr>
          <p:cNvSpPr txBox="1"/>
          <p:nvPr/>
        </p:nvSpPr>
        <p:spPr>
          <a:xfrm>
            <a:off x="8556569" y="3908425"/>
            <a:ext cx="2169797" cy="367562"/>
          </a:xfrm>
          <a:prstGeom prst="rect">
            <a:avLst/>
          </a:prstGeom>
          <a:noFill/>
        </p:spPr>
        <p:txBody>
          <a:bodyPr wrap="square" rtlCol="0">
            <a:spAutoFit/>
          </a:bodyPr>
          <a:lstStyle/>
          <a:p>
            <a:r>
              <a:rPr lang="en-US" dirty="0">
                <a:solidFill>
                  <a:srgbClr val="FF0000"/>
                </a:solidFill>
                <a:latin typeface="Gill Sans MT" panose="020B0502020104020203" pitchFamily="34" charset="0"/>
                <a:ea typeface="Verdana" panose="020B0604030504040204" pitchFamily="34" charset="0"/>
                <a:cs typeface="Tahoma" panose="020B0604030504040204" pitchFamily="34" charset="0"/>
              </a:rPr>
              <a:t>Not BIBO Stable</a:t>
            </a:r>
          </a:p>
        </p:txBody>
      </p:sp>
      <p:sp>
        <p:nvSpPr>
          <p:cNvPr id="18" name="TextBox 17">
            <a:extLst>
              <a:ext uri="{FF2B5EF4-FFF2-40B4-BE49-F238E27FC236}">
                <a16:creationId xmlns:a16="http://schemas.microsoft.com/office/drawing/2014/main" id="{F7D0764D-1405-4BF3-AED8-68DA7FD41691}"/>
              </a:ext>
            </a:extLst>
          </p:cNvPr>
          <p:cNvSpPr txBox="1"/>
          <p:nvPr/>
        </p:nvSpPr>
        <p:spPr>
          <a:xfrm>
            <a:off x="8758976" y="4612367"/>
            <a:ext cx="1376364" cy="367562"/>
          </a:xfrm>
          <a:prstGeom prst="rect">
            <a:avLst/>
          </a:prstGeom>
          <a:noFill/>
        </p:spPr>
        <p:txBody>
          <a:bodyPr wrap="square" rtlCol="0">
            <a:spAutoFit/>
          </a:bodyPr>
          <a:lstStyle/>
          <a:p>
            <a:r>
              <a:rPr lang="en-US" dirty="0">
                <a:solidFill>
                  <a:srgbClr val="92D050"/>
                </a:solidFill>
                <a:latin typeface="Gill Sans MT" panose="020B0502020104020203" pitchFamily="34" charset="0"/>
                <a:ea typeface="Verdana" panose="020B0604030504040204" pitchFamily="34" charset="0"/>
                <a:cs typeface="Tahoma" panose="020B0604030504040204" pitchFamily="34" charset="0"/>
              </a:rPr>
              <a:t>Controllable</a:t>
            </a:r>
          </a:p>
        </p:txBody>
      </p:sp>
      <p:sp>
        <p:nvSpPr>
          <p:cNvPr id="21" name="TextBox 20">
            <a:extLst>
              <a:ext uri="{FF2B5EF4-FFF2-40B4-BE49-F238E27FC236}">
                <a16:creationId xmlns:a16="http://schemas.microsoft.com/office/drawing/2014/main" id="{9099EBB0-BFC3-4F60-9091-A89AFC7964D8}"/>
              </a:ext>
            </a:extLst>
          </p:cNvPr>
          <p:cNvSpPr txBox="1"/>
          <p:nvPr/>
        </p:nvSpPr>
        <p:spPr>
          <a:xfrm>
            <a:off x="8758976" y="5286323"/>
            <a:ext cx="1376364" cy="367562"/>
          </a:xfrm>
          <a:prstGeom prst="rect">
            <a:avLst/>
          </a:prstGeom>
          <a:noFill/>
        </p:spPr>
        <p:txBody>
          <a:bodyPr wrap="square" rtlCol="0">
            <a:spAutoFit/>
          </a:bodyPr>
          <a:lstStyle/>
          <a:p>
            <a:r>
              <a:rPr lang="en-US" dirty="0">
                <a:solidFill>
                  <a:srgbClr val="92D050"/>
                </a:solidFill>
                <a:latin typeface="Gill Sans MT" panose="020B0502020104020203" pitchFamily="34" charset="0"/>
                <a:ea typeface="Verdana" panose="020B0604030504040204" pitchFamily="34" charset="0"/>
                <a:cs typeface="Tahoma" panose="020B0604030504040204" pitchFamily="34" charset="0"/>
              </a:rPr>
              <a:t>Observable</a:t>
            </a:r>
          </a:p>
        </p:txBody>
      </p:sp>
      <p:sp>
        <p:nvSpPr>
          <p:cNvPr id="22" name="Rectangle 21">
            <a:extLst>
              <a:ext uri="{FF2B5EF4-FFF2-40B4-BE49-F238E27FC236}">
                <a16:creationId xmlns:a16="http://schemas.microsoft.com/office/drawing/2014/main" id="{AD5BD414-374F-4A8D-AE3C-3B94749FC99F}"/>
              </a:ext>
            </a:extLst>
          </p:cNvPr>
          <p:cNvSpPr/>
          <p:nvPr/>
        </p:nvSpPr>
        <p:spPr>
          <a:xfrm>
            <a:off x="7039949" y="1144167"/>
            <a:ext cx="4926330" cy="507492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pic>
        <p:nvPicPr>
          <p:cNvPr id="23" name="Picture 22" descr="A screen shot of a clock&#10;&#10;Description automatically generated">
            <a:extLst>
              <a:ext uri="{FF2B5EF4-FFF2-40B4-BE49-F238E27FC236}">
                <a16:creationId xmlns:a16="http://schemas.microsoft.com/office/drawing/2014/main" id="{2CBA0835-6EC7-4F0F-AE73-A27F0790DDBC}"/>
              </a:ext>
            </a:extLst>
          </p:cNvPr>
          <p:cNvPicPr>
            <a:picLocks noChangeAspect="1"/>
          </p:cNvPicPr>
          <p:nvPr/>
        </p:nvPicPr>
        <p:blipFill rotWithShape="1">
          <a:blip r:embed="rId3">
            <a:extLst>
              <a:ext uri="{28A0092B-C50C-407E-A947-70E740481C1C}">
                <a14:useLocalDpi xmlns:a14="http://schemas.microsoft.com/office/drawing/2010/main" val="0"/>
              </a:ext>
            </a:extLst>
          </a:blip>
          <a:srcRect l="57967" r="29798"/>
          <a:stretch/>
        </p:blipFill>
        <p:spPr>
          <a:xfrm>
            <a:off x="10480621" y="1799340"/>
            <a:ext cx="491490" cy="1856838"/>
          </a:xfrm>
          <a:prstGeom prst="rect">
            <a:avLst/>
          </a:prstGeom>
        </p:spPr>
      </p:pic>
      <p:pic>
        <p:nvPicPr>
          <p:cNvPr id="19" name="Picture 18" descr="A screen shot of a computer&#10;&#10;Description automatically generated">
            <a:extLst>
              <a:ext uri="{FF2B5EF4-FFF2-40B4-BE49-F238E27FC236}">
                <a16:creationId xmlns:a16="http://schemas.microsoft.com/office/drawing/2014/main" id="{E82B9F92-4A02-44ED-A2FA-0CCE8572F7F4}"/>
              </a:ext>
            </a:extLst>
          </p:cNvPr>
          <p:cNvPicPr>
            <a:picLocks noChangeAspect="1"/>
          </p:cNvPicPr>
          <p:nvPr/>
        </p:nvPicPr>
        <p:blipFill rotWithShape="1">
          <a:blip r:embed="rId4">
            <a:extLst>
              <a:ext uri="{28A0092B-C50C-407E-A947-70E740481C1C}">
                <a14:useLocalDpi xmlns:a14="http://schemas.microsoft.com/office/drawing/2010/main" val="0"/>
              </a:ext>
            </a:extLst>
          </a:blip>
          <a:srcRect l="10681" t="47000" r="16317" b="20900"/>
          <a:stretch/>
        </p:blipFill>
        <p:spPr>
          <a:xfrm>
            <a:off x="91558" y="1303701"/>
            <a:ext cx="6579870" cy="1757737"/>
          </a:xfrm>
          <a:prstGeom prst="rect">
            <a:avLst/>
          </a:prstGeom>
        </p:spPr>
      </p:pic>
      <p:pic>
        <p:nvPicPr>
          <p:cNvPr id="20" name="Picture 19" descr="A screen shot of a clock&#10;&#10;Description automatically generated">
            <a:extLst>
              <a:ext uri="{FF2B5EF4-FFF2-40B4-BE49-F238E27FC236}">
                <a16:creationId xmlns:a16="http://schemas.microsoft.com/office/drawing/2014/main" id="{9F6BAFF7-C187-437C-8AB4-24FBE38DA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34" y="3061438"/>
            <a:ext cx="4017129" cy="1856838"/>
          </a:xfrm>
          <a:prstGeom prst="rect">
            <a:avLst/>
          </a:prstGeom>
        </p:spPr>
      </p:pic>
      <p:sp>
        <p:nvSpPr>
          <p:cNvPr id="24" name="Rectangle 23">
            <a:extLst>
              <a:ext uri="{FF2B5EF4-FFF2-40B4-BE49-F238E27FC236}">
                <a16:creationId xmlns:a16="http://schemas.microsoft.com/office/drawing/2014/main" id="{63ADB007-5680-4B58-87EB-456896959FA2}"/>
              </a:ext>
            </a:extLst>
          </p:cNvPr>
          <p:cNvSpPr/>
          <p:nvPr/>
        </p:nvSpPr>
        <p:spPr>
          <a:xfrm>
            <a:off x="425287" y="602217"/>
            <a:ext cx="2260763" cy="33953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5" name="TextBox 24">
            <a:extLst>
              <a:ext uri="{FF2B5EF4-FFF2-40B4-BE49-F238E27FC236}">
                <a16:creationId xmlns:a16="http://schemas.microsoft.com/office/drawing/2014/main" id="{BF4DE0F6-7BD9-4B77-A54B-27204DAE3047}"/>
              </a:ext>
            </a:extLst>
          </p:cNvPr>
          <p:cNvSpPr txBox="1"/>
          <p:nvPr/>
        </p:nvSpPr>
        <p:spPr>
          <a:xfrm>
            <a:off x="425287" y="572420"/>
            <a:ext cx="260366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LTI State Space Model</a:t>
            </a:r>
          </a:p>
        </p:txBody>
      </p:sp>
    </p:spTree>
    <p:extLst>
      <p:ext uri="{BB962C8B-B14F-4D97-AF65-F5344CB8AC3E}">
        <p14:creationId xmlns:p14="http://schemas.microsoft.com/office/powerpoint/2010/main" val="375539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972EF2-A7F7-48A5-9957-7F32EFFBE120}"/>
              </a:ext>
            </a:extLst>
          </p:cNvPr>
          <p:cNvSpPr/>
          <p:nvPr/>
        </p:nvSpPr>
        <p:spPr>
          <a:xfrm>
            <a:off x="2609850" y="2158829"/>
            <a:ext cx="6638925" cy="13864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3" name="TextBox 22">
            <a:extLst>
              <a:ext uri="{FF2B5EF4-FFF2-40B4-BE49-F238E27FC236}">
                <a16:creationId xmlns:a16="http://schemas.microsoft.com/office/drawing/2014/main" id="{21DC0DC9-B82F-4055-8F34-5138DF33E0C1}"/>
              </a:ext>
            </a:extLst>
          </p:cNvPr>
          <p:cNvSpPr txBox="1"/>
          <p:nvPr/>
        </p:nvSpPr>
        <p:spPr>
          <a:xfrm>
            <a:off x="2778112" y="2158830"/>
            <a:ext cx="7092971" cy="1200329"/>
          </a:xfrm>
          <a:prstGeom prst="rect">
            <a:avLst/>
          </a:prstGeom>
          <a:noFill/>
        </p:spPr>
        <p:txBody>
          <a:bodyPr wrap="square" rtlCol="0">
            <a:spAutoFit/>
          </a:bodyPr>
          <a:lstStyle/>
          <a:p>
            <a:r>
              <a:rPr lang="en-US" sz="7200" dirty="0">
                <a:latin typeface="Gill Sans MT" panose="020B0502020104020203" pitchFamily="34" charset="0"/>
                <a:ea typeface="Verdana" panose="020B0604030504040204" pitchFamily="34" charset="0"/>
                <a:cs typeface="Tahoma" panose="020B0604030504040204" pitchFamily="34" charset="0"/>
              </a:rPr>
              <a:t>Control Design</a:t>
            </a:r>
          </a:p>
        </p:txBody>
      </p:sp>
      <p:sp>
        <p:nvSpPr>
          <p:cNvPr id="7" name="Footer Placeholder 6">
            <a:extLst>
              <a:ext uri="{FF2B5EF4-FFF2-40B4-BE49-F238E27FC236}">
                <a16:creationId xmlns:a16="http://schemas.microsoft.com/office/drawing/2014/main" id="{FEBCF041-2902-4ED0-9CAF-8B11B26EEF7B}"/>
              </a:ext>
            </a:extLst>
          </p:cNvPr>
          <p:cNvSpPr>
            <a:spLocks noGrp="1"/>
          </p:cNvSpPr>
          <p:nvPr>
            <p:ph type="ftr" sz="quarter" idx="11"/>
          </p:nvPr>
        </p:nvSpPr>
        <p:spPr/>
        <p:txBody>
          <a:bodyPr/>
          <a:lstStyle/>
          <a:p>
            <a:r>
              <a:rPr lang="en-US">
                <a:solidFill>
                  <a:schemeClr val="tx1"/>
                </a:solidFill>
              </a:rPr>
              <a:t>Master Thesis : Design and Control of a Ball and Plate Didactic Device</a:t>
            </a:r>
            <a:endParaRPr lang="en-US" dirty="0">
              <a:solidFill>
                <a:schemeClr val="tx1"/>
              </a:solidFill>
            </a:endParaRPr>
          </a:p>
        </p:txBody>
      </p:sp>
      <p:sp>
        <p:nvSpPr>
          <p:cNvPr id="8" name="Slide Number Placeholder 7">
            <a:extLst>
              <a:ext uri="{FF2B5EF4-FFF2-40B4-BE49-F238E27FC236}">
                <a16:creationId xmlns:a16="http://schemas.microsoft.com/office/drawing/2014/main" id="{F9EAC98F-0F94-4927-84D4-9A641B602842}"/>
              </a:ext>
            </a:extLst>
          </p:cNvPr>
          <p:cNvSpPr>
            <a:spLocks noGrp="1"/>
          </p:cNvSpPr>
          <p:nvPr>
            <p:ph type="sldNum" sz="quarter" idx="12"/>
          </p:nvPr>
        </p:nvSpPr>
        <p:spPr/>
        <p:txBody>
          <a:bodyPr/>
          <a:lstStyle/>
          <a:p>
            <a:fld id="{317258F6-30D7-41A9-A9B2-D604B3330F71}" type="slidenum">
              <a:rPr lang="en-US" smtClean="0">
                <a:solidFill>
                  <a:schemeClr val="tx1"/>
                </a:solidFill>
              </a:rPr>
              <a:pPr/>
              <a:t>19</a:t>
            </a:fld>
            <a:endParaRPr lang="en-US">
              <a:solidFill>
                <a:schemeClr val="tx1"/>
              </a:solidFill>
            </a:endParaRPr>
          </a:p>
        </p:txBody>
      </p:sp>
    </p:spTree>
    <p:extLst>
      <p:ext uri="{BB962C8B-B14F-4D97-AF65-F5344CB8AC3E}">
        <p14:creationId xmlns:p14="http://schemas.microsoft.com/office/powerpoint/2010/main" val="114026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913A21E0-6719-4274-889E-9D19AC5040AC}"/>
              </a:ext>
            </a:extLst>
          </p:cNvPr>
          <p:cNvSpPr>
            <a:spLocks noGrp="1"/>
          </p:cNvSpPr>
          <p:nvPr>
            <p:ph type="sldNum" sz="quarter" idx="12"/>
          </p:nvPr>
        </p:nvSpPr>
        <p:spPr/>
        <p:txBody>
          <a:bodyPr/>
          <a:lstStyle/>
          <a:p>
            <a:fld id="{317258F6-30D7-41A9-A9B2-D604B3330F71}" type="slidenum">
              <a:rPr lang="en-US" smtClean="0"/>
              <a:pPr/>
              <a:t>2</a:t>
            </a:fld>
            <a:endParaRPr lang="en-US"/>
          </a:p>
        </p:txBody>
      </p:sp>
      <p:sp>
        <p:nvSpPr>
          <p:cNvPr id="25" name="TextBox 24">
            <a:extLst>
              <a:ext uri="{FF2B5EF4-FFF2-40B4-BE49-F238E27FC236}">
                <a16:creationId xmlns:a16="http://schemas.microsoft.com/office/drawing/2014/main" id="{4700F9FE-186C-48E6-80F3-BAD67AB21199}"/>
              </a:ext>
            </a:extLst>
          </p:cNvPr>
          <p:cNvSpPr txBox="1"/>
          <p:nvPr/>
        </p:nvSpPr>
        <p:spPr>
          <a:xfrm>
            <a:off x="567042" y="1366720"/>
            <a:ext cx="10737871" cy="707886"/>
          </a:xfrm>
          <a:prstGeom prst="rect">
            <a:avLst/>
          </a:prstGeom>
          <a:noFill/>
        </p:spPr>
        <p:txBody>
          <a:bodyPr wrap="square" rtlCol="0">
            <a:spAutoFit/>
          </a:bodyPr>
          <a:lstStyle/>
          <a:p>
            <a:pPr algn="ctr"/>
            <a:r>
              <a:rPr lang="en-US" sz="4000" dirty="0">
                <a:solidFill>
                  <a:srgbClr val="D3C7BE"/>
                </a:solidFill>
                <a:latin typeface="Gill Sans MT" panose="020B0502020104020203" pitchFamily="34" charset="0"/>
                <a:ea typeface="Verdana" panose="020B0604030504040204" pitchFamily="34" charset="0"/>
                <a:cs typeface="Tahoma" panose="020B0604030504040204" pitchFamily="34" charset="0"/>
              </a:rPr>
              <a:t>Control Theory</a:t>
            </a:r>
          </a:p>
        </p:txBody>
      </p:sp>
      <p:pic>
        <p:nvPicPr>
          <p:cNvPr id="42" name="Picture 41">
            <a:extLst>
              <a:ext uri="{FF2B5EF4-FFF2-40B4-BE49-F238E27FC236}">
                <a16:creationId xmlns:a16="http://schemas.microsoft.com/office/drawing/2014/main" id="{89050B68-CDDA-46C3-8CF4-55631692A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259" y="2323934"/>
            <a:ext cx="4189476" cy="4534065"/>
          </a:xfrm>
          <a:prstGeom prst="rect">
            <a:avLst/>
          </a:prstGeom>
        </p:spPr>
      </p:pic>
    </p:spTree>
    <p:extLst>
      <p:ext uri="{BB962C8B-B14F-4D97-AF65-F5344CB8AC3E}">
        <p14:creationId xmlns:p14="http://schemas.microsoft.com/office/powerpoint/2010/main" val="349529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20</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9"/>
            <a:ext cx="2386493" cy="3395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Control Requirements</a:t>
            </a:r>
          </a:p>
        </p:txBody>
      </p:sp>
      <p:pic>
        <p:nvPicPr>
          <p:cNvPr id="6" name="Picture 5" descr="A black sign with white text&#10;&#10;Description automatically generated">
            <a:extLst>
              <a:ext uri="{FF2B5EF4-FFF2-40B4-BE49-F238E27FC236}">
                <a16:creationId xmlns:a16="http://schemas.microsoft.com/office/drawing/2014/main" id="{69AD2DDA-52FC-4536-BF4B-7A3961F617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287" y="1675415"/>
            <a:ext cx="3815962" cy="3285205"/>
          </a:xfrm>
          <a:prstGeom prst="rect">
            <a:avLst/>
          </a:prstGeom>
        </p:spPr>
      </p:pic>
      <p:sp>
        <p:nvSpPr>
          <p:cNvPr id="19" name="TextBox 18">
            <a:extLst>
              <a:ext uri="{FF2B5EF4-FFF2-40B4-BE49-F238E27FC236}">
                <a16:creationId xmlns:a16="http://schemas.microsoft.com/office/drawing/2014/main" id="{E3CF62F8-408B-4A06-88E9-383ED7C3FFE6}"/>
              </a:ext>
            </a:extLst>
          </p:cNvPr>
          <p:cNvSpPr txBox="1"/>
          <p:nvPr/>
        </p:nvSpPr>
        <p:spPr>
          <a:xfrm>
            <a:off x="7359487" y="2656491"/>
            <a:ext cx="2893223" cy="646331"/>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Pole Placement</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Loop shaping</a:t>
            </a:r>
          </a:p>
        </p:txBody>
      </p:sp>
      <p:sp>
        <p:nvSpPr>
          <p:cNvPr id="20" name="Rectangle 19">
            <a:extLst>
              <a:ext uri="{FF2B5EF4-FFF2-40B4-BE49-F238E27FC236}">
                <a16:creationId xmlns:a16="http://schemas.microsoft.com/office/drawing/2014/main" id="{237316A5-00C7-41E0-9D9C-661F3EFCFFF5}"/>
              </a:ext>
            </a:extLst>
          </p:cNvPr>
          <p:cNvSpPr/>
          <p:nvPr/>
        </p:nvSpPr>
        <p:spPr>
          <a:xfrm>
            <a:off x="7340437" y="2539069"/>
            <a:ext cx="1666403" cy="88993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9" name="Arrow: Right 8">
            <a:extLst>
              <a:ext uri="{FF2B5EF4-FFF2-40B4-BE49-F238E27FC236}">
                <a16:creationId xmlns:a16="http://schemas.microsoft.com/office/drawing/2014/main" id="{4668CD76-0CCB-4379-AD4B-9861A0CAA9E8}"/>
              </a:ext>
            </a:extLst>
          </p:cNvPr>
          <p:cNvSpPr/>
          <p:nvPr/>
        </p:nvSpPr>
        <p:spPr>
          <a:xfrm>
            <a:off x="5459013" y="2673208"/>
            <a:ext cx="1271107" cy="62961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38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itting, indoor&#10;&#10;Description automatically generated">
            <a:extLst>
              <a:ext uri="{FF2B5EF4-FFF2-40B4-BE49-F238E27FC236}">
                <a16:creationId xmlns:a16="http://schemas.microsoft.com/office/drawing/2014/main" id="{229E01CC-800B-4DD7-9CE6-D5DBA1227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5325"/>
            <a:ext cx="12192000" cy="5784850"/>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21</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3163733" cy="36933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21"/>
            <a:ext cx="316373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Root Locus with No Controller</a:t>
            </a:r>
          </a:p>
        </p:txBody>
      </p:sp>
    </p:spTree>
    <p:extLst>
      <p:ext uri="{BB962C8B-B14F-4D97-AF65-F5344CB8AC3E}">
        <p14:creationId xmlns:p14="http://schemas.microsoft.com/office/powerpoint/2010/main" val="407035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22</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4123853" cy="37782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20"/>
            <a:ext cx="4123853" cy="380761"/>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Root Locus with ( PD with low pass filter)</a:t>
            </a:r>
          </a:p>
        </p:txBody>
      </p:sp>
      <p:pic>
        <p:nvPicPr>
          <p:cNvPr id="6" name="Picture 5" descr="A picture containing indoor&#10;&#10;Description automatically generated">
            <a:extLst>
              <a:ext uri="{FF2B5EF4-FFF2-40B4-BE49-F238E27FC236}">
                <a16:creationId xmlns:a16="http://schemas.microsoft.com/office/drawing/2014/main" id="{5A670332-FDA4-4713-B506-C95A5BFDB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839" y="1206385"/>
            <a:ext cx="11165366" cy="5273789"/>
          </a:xfrm>
          <a:prstGeom prst="rect">
            <a:avLst/>
          </a:prstGeom>
        </p:spPr>
      </p:pic>
    </p:spTree>
    <p:extLst>
      <p:ext uri="{BB962C8B-B14F-4D97-AF65-F5344CB8AC3E}">
        <p14:creationId xmlns:p14="http://schemas.microsoft.com/office/powerpoint/2010/main" val="366440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23</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4523903" cy="37782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20"/>
            <a:ext cx="466106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Step Response with ( PD with low pass filter)</a:t>
            </a:r>
          </a:p>
        </p:txBody>
      </p:sp>
      <p:pic>
        <p:nvPicPr>
          <p:cNvPr id="5" name="Picture 4" descr="A picture containing black, indoor&#10;&#10;Description automatically generated">
            <a:extLst>
              <a:ext uri="{FF2B5EF4-FFF2-40B4-BE49-F238E27FC236}">
                <a16:creationId xmlns:a16="http://schemas.microsoft.com/office/drawing/2014/main" id="{7854E25E-9CE5-4ACE-A58C-69521FFC4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5970" y="1127006"/>
            <a:ext cx="8752235" cy="5261502"/>
          </a:xfrm>
          <a:prstGeom prst="rect">
            <a:avLst/>
          </a:prstGeom>
        </p:spPr>
      </p:pic>
    </p:spTree>
    <p:extLst>
      <p:ext uri="{BB962C8B-B14F-4D97-AF65-F5344CB8AC3E}">
        <p14:creationId xmlns:p14="http://schemas.microsoft.com/office/powerpoint/2010/main" val="16102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24</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2569373" cy="3395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20"/>
            <a:ext cx="334661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Discrete Simulink Model</a:t>
            </a:r>
          </a:p>
        </p:txBody>
      </p:sp>
      <p:pic>
        <p:nvPicPr>
          <p:cNvPr id="5" name="Picture 4" descr="A close up of a clock&#10;&#10;Description automatically generated">
            <a:extLst>
              <a:ext uri="{FF2B5EF4-FFF2-40B4-BE49-F238E27FC236}">
                <a16:creationId xmlns:a16="http://schemas.microsoft.com/office/drawing/2014/main" id="{4D16B9D0-F55C-4DC1-8C66-E5F8AC52D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58" y="2512510"/>
            <a:ext cx="11907684" cy="2459549"/>
          </a:xfrm>
          <a:prstGeom prst="rect">
            <a:avLst/>
          </a:prstGeom>
        </p:spPr>
      </p:pic>
    </p:spTree>
    <p:extLst>
      <p:ext uri="{BB962C8B-B14F-4D97-AF65-F5344CB8AC3E}">
        <p14:creationId xmlns:p14="http://schemas.microsoft.com/office/powerpoint/2010/main" val="417391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A3B803-18F2-44CD-815C-3E5BC1BED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025" y="1143982"/>
            <a:ext cx="11440474" cy="5428267"/>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25</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4386743" cy="37782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19"/>
            <a:ext cx="438674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Step Response on Discrete Simulink Model</a:t>
            </a:r>
          </a:p>
        </p:txBody>
      </p:sp>
    </p:spTree>
    <p:extLst>
      <p:ext uri="{BB962C8B-B14F-4D97-AF65-F5344CB8AC3E}">
        <p14:creationId xmlns:p14="http://schemas.microsoft.com/office/powerpoint/2010/main" val="119975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26</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7"/>
            <a:ext cx="2283623" cy="37782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18"/>
            <a:ext cx="228362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Controller Saturation</a:t>
            </a:r>
          </a:p>
        </p:txBody>
      </p:sp>
      <p:pic>
        <p:nvPicPr>
          <p:cNvPr id="7" name="Picture 6">
            <a:extLst>
              <a:ext uri="{FF2B5EF4-FFF2-40B4-BE49-F238E27FC236}">
                <a16:creationId xmlns:a16="http://schemas.microsoft.com/office/drawing/2014/main" id="{5D8097F1-DB92-4E37-B125-E16B97A16D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2483"/>
            <a:ext cx="12192000" cy="5359400"/>
          </a:xfrm>
          <a:prstGeom prst="rect">
            <a:avLst/>
          </a:prstGeom>
        </p:spPr>
      </p:pic>
    </p:spTree>
    <p:extLst>
      <p:ext uri="{BB962C8B-B14F-4D97-AF65-F5344CB8AC3E}">
        <p14:creationId xmlns:p14="http://schemas.microsoft.com/office/powerpoint/2010/main" val="324763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A31243C0-765D-4B26-B439-48291211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9782"/>
            <a:ext cx="12192000" cy="5620653"/>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27</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4386743" cy="37782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19"/>
            <a:ext cx="438674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Step Response on Discrete Simulink Model</a:t>
            </a:r>
          </a:p>
        </p:txBody>
      </p:sp>
    </p:spTree>
    <p:extLst>
      <p:ext uri="{BB962C8B-B14F-4D97-AF65-F5344CB8AC3E}">
        <p14:creationId xmlns:p14="http://schemas.microsoft.com/office/powerpoint/2010/main" val="372048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972EF2-A7F7-48A5-9957-7F32EFFBE120}"/>
              </a:ext>
            </a:extLst>
          </p:cNvPr>
          <p:cNvSpPr/>
          <p:nvPr/>
        </p:nvSpPr>
        <p:spPr>
          <a:xfrm>
            <a:off x="3795381" y="2158829"/>
            <a:ext cx="4262769" cy="127017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3" name="TextBox 22">
            <a:extLst>
              <a:ext uri="{FF2B5EF4-FFF2-40B4-BE49-F238E27FC236}">
                <a16:creationId xmlns:a16="http://schemas.microsoft.com/office/drawing/2014/main" id="{21DC0DC9-B82F-4055-8F34-5138DF33E0C1}"/>
              </a:ext>
            </a:extLst>
          </p:cNvPr>
          <p:cNvSpPr txBox="1"/>
          <p:nvPr/>
        </p:nvSpPr>
        <p:spPr>
          <a:xfrm>
            <a:off x="3964616" y="2158830"/>
            <a:ext cx="4262768" cy="1200329"/>
          </a:xfrm>
          <a:prstGeom prst="rect">
            <a:avLst/>
          </a:prstGeom>
          <a:noFill/>
        </p:spPr>
        <p:txBody>
          <a:bodyPr wrap="square" rtlCol="0">
            <a:spAutoFit/>
          </a:bodyPr>
          <a:lstStyle/>
          <a:p>
            <a:r>
              <a:rPr lang="en-US" sz="7200" dirty="0">
                <a:latin typeface="Gill Sans MT" panose="020B0502020104020203" pitchFamily="34" charset="0"/>
                <a:ea typeface="Verdana" panose="020B0604030504040204" pitchFamily="34" charset="0"/>
                <a:cs typeface="Tahoma" panose="020B0604030504040204" pitchFamily="34" charset="0"/>
              </a:rPr>
              <a:t>Validation</a:t>
            </a:r>
          </a:p>
        </p:txBody>
      </p:sp>
      <p:sp>
        <p:nvSpPr>
          <p:cNvPr id="7" name="Footer Placeholder 6">
            <a:extLst>
              <a:ext uri="{FF2B5EF4-FFF2-40B4-BE49-F238E27FC236}">
                <a16:creationId xmlns:a16="http://schemas.microsoft.com/office/drawing/2014/main" id="{FEBCF041-2902-4ED0-9CAF-8B11B26EEF7B}"/>
              </a:ext>
            </a:extLst>
          </p:cNvPr>
          <p:cNvSpPr>
            <a:spLocks noGrp="1"/>
          </p:cNvSpPr>
          <p:nvPr>
            <p:ph type="ftr" sz="quarter" idx="11"/>
          </p:nvPr>
        </p:nvSpPr>
        <p:spPr/>
        <p:txBody>
          <a:bodyPr/>
          <a:lstStyle/>
          <a:p>
            <a:r>
              <a:rPr lang="en-US">
                <a:solidFill>
                  <a:schemeClr val="tx1"/>
                </a:solidFill>
              </a:rPr>
              <a:t>Master Thesis : Design and Control of a Ball and Plate Didactic Device</a:t>
            </a:r>
            <a:endParaRPr lang="en-US" dirty="0">
              <a:solidFill>
                <a:schemeClr val="tx1"/>
              </a:solidFill>
            </a:endParaRPr>
          </a:p>
        </p:txBody>
      </p:sp>
      <p:sp>
        <p:nvSpPr>
          <p:cNvPr id="8" name="Slide Number Placeholder 7">
            <a:extLst>
              <a:ext uri="{FF2B5EF4-FFF2-40B4-BE49-F238E27FC236}">
                <a16:creationId xmlns:a16="http://schemas.microsoft.com/office/drawing/2014/main" id="{F9EAC98F-0F94-4927-84D4-9A641B602842}"/>
              </a:ext>
            </a:extLst>
          </p:cNvPr>
          <p:cNvSpPr>
            <a:spLocks noGrp="1"/>
          </p:cNvSpPr>
          <p:nvPr>
            <p:ph type="sldNum" sz="quarter" idx="12"/>
          </p:nvPr>
        </p:nvSpPr>
        <p:spPr/>
        <p:txBody>
          <a:bodyPr/>
          <a:lstStyle/>
          <a:p>
            <a:fld id="{317258F6-30D7-41A9-A9B2-D604B3330F71}" type="slidenum">
              <a:rPr lang="en-US" smtClean="0">
                <a:solidFill>
                  <a:schemeClr val="tx1"/>
                </a:solidFill>
              </a:rPr>
              <a:pPr/>
              <a:t>28</a:t>
            </a:fld>
            <a:endParaRPr lang="en-US">
              <a:solidFill>
                <a:schemeClr val="tx1"/>
              </a:solidFill>
            </a:endParaRPr>
          </a:p>
        </p:txBody>
      </p:sp>
    </p:spTree>
    <p:extLst>
      <p:ext uri="{BB962C8B-B14F-4D97-AF65-F5344CB8AC3E}">
        <p14:creationId xmlns:p14="http://schemas.microsoft.com/office/powerpoint/2010/main" val="380006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ED0B5F-4AE6-47C5-9003-551D62663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287" y="1057294"/>
            <a:ext cx="11258550" cy="5198488"/>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29</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2477933" cy="34802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18"/>
            <a:ext cx="3540923" cy="377823"/>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Step Response Validation</a:t>
            </a:r>
          </a:p>
        </p:txBody>
      </p:sp>
    </p:spTree>
    <p:extLst>
      <p:ext uri="{BB962C8B-B14F-4D97-AF65-F5344CB8AC3E}">
        <p14:creationId xmlns:p14="http://schemas.microsoft.com/office/powerpoint/2010/main" val="429244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EBC10E9-F56C-499B-85D9-A65B6B039DDE}"/>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1" name="Slide Number Placeholder 30">
            <a:extLst>
              <a:ext uri="{FF2B5EF4-FFF2-40B4-BE49-F238E27FC236}">
                <a16:creationId xmlns:a16="http://schemas.microsoft.com/office/drawing/2014/main" id="{913A21E0-6719-4274-889E-9D19AC5040AC}"/>
              </a:ext>
            </a:extLst>
          </p:cNvPr>
          <p:cNvSpPr>
            <a:spLocks noGrp="1"/>
          </p:cNvSpPr>
          <p:nvPr>
            <p:ph type="sldNum" sz="quarter" idx="12"/>
          </p:nvPr>
        </p:nvSpPr>
        <p:spPr/>
        <p:txBody>
          <a:bodyPr/>
          <a:lstStyle/>
          <a:p>
            <a:fld id="{317258F6-30D7-41A9-A9B2-D604B3330F71}" type="slidenum">
              <a:rPr lang="en-US" smtClean="0"/>
              <a:pPr/>
              <a:t>3</a:t>
            </a:fld>
            <a:endParaRPr lang="en-US"/>
          </a:p>
        </p:txBody>
      </p:sp>
      <p:sp>
        <p:nvSpPr>
          <p:cNvPr id="6" name="Rectangle 5">
            <a:extLst>
              <a:ext uri="{FF2B5EF4-FFF2-40B4-BE49-F238E27FC236}">
                <a16:creationId xmlns:a16="http://schemas.microsoft.com/office/drawing/2014/main" id="{C3CA2E77-EFCA-4BD1-9442-4B7D9B058C6E}"/>
              </a:ext>
            </a:extLst>
          </p:cNvPr>
          <p:cNvSpPr/>
          <p:nvPr/>
        </p:nvSpPr>
        <p:spPr>
          <a:xfrm>
            <a:off x="425287" y="546439"/>
            <a:ext cx="1750223" cy="40380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7" name="TextBox 6">
            <a:extLst>
              <a:ext uri="{FF2B5EF4-FFF2-40B4-BE49-F238E27FC236}">
                <a16:creationId xmlns:a16="http://schemas.microsoft.com/office/drawing/2014/main" id="{06168778-6189-48FF-B92F-CD1D6CD2061D}"/>
              </a:ext>
            </a:extLst>
          </p:cNvPr>
          <p:cNvSpPr txBox="1"/>
          <p:nvPr/>
        </p:nvSpPr>
        <p:spPr>
          <a:xfrm>
            <a:off x="444337" y="572421"/>
            <a:ext cx="15444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Plant Selection</a:t>
            </a:r>
          </a:p>
        </p:txBody>
      </p:sp>
      <p:sp>
        <p:nvSpPr>
          <p:cNvPr id="8" name="TextBox 7">
            <a:extLst>
              <a:ext uri="{FF2B5EF4-FFF2-40B4-BE49-F238E27FC236}">
                <a16:creationId xmlns:a16="http://schemas.microsoft.com/office/drawing/2014/main" id="{6CC5F32D-F2DF-4321-A0D6-6942A6BFAA92}"/>
              </a:ext>
            </a:extLst>
          </p:cNvPr>
          <p:cNvSpPr txBox="1"/>
          <p:nvPr/>
        </p:nvSpPr>
        <p:spPr>
          <a:xfrm>
            <a:off x="444337" y="2290731"/>
            <a:ext cx="1750223" cy="2031325"/>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Portable</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Safe</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Affordable</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Controllable</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Scalable</a:t>
            </a:r>
          </a:p>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 Convenient</a:t>
            </a:r>
          </a:p>
          <a:p>
            <a:endParaRPr lang="en-US" dirty="0">
              <a:solidFill>
                <a:schemeClr val="bg1"/>
              </a:solidFill>
              <a:latin typeface="Gill Sans MT" panose="020B0502020104020203" pitchFamily="34" charset="0"/>
              <a:ea typeface="Verdan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C654059F-E6F8-4429-905C-BA90DBB43E3A}"/>
              </a:ext>
            </a:extLst>
          </p:cNvPr>
          <p:cNvSpPr/>
          <p:nvPr/>
        </p:nvSpPr>
        <p:spPr>
          <a:xfrm>
            <a:off x="425286" y="2173309"/>
            <a:ext cx="1750223" cy="190720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pic>
        <p:nvPicPr>
          <p:cNvPr id="3" name="Picture 2" descr="A close up of a logo&#10;&#10;Description automatically generated">
            <a:extLst>
              <a:ext uri="{FF2B5EF4-FFF2-40B4-BE49-F238E27FC236}">
                <a16:creationId xmlns:a16="http://schemas.microsoft.com/office/drawing/2014/main" id="{21AE5F09-51D0-4BBA-B893-2A5422C21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026" y="1806901"/>
            <a:ext cx="10062654" cy="3073709"/>
          </a:xfrm>
          <a:prstGeom prst="rect">
            <a:avLst/>
          </a:prstGeom>
        </p:spPr>
      </p:pic>
      <p:sp>
        <p:nvSpPr>
          <p:cNvPr id="12" name="TextBox 11">
            <a:extLst>
              <a:ext uri="{FF2B5EF4-FFF2-40B4-BE49-F238E27FC236}">
                <a16:creationId xmlns:a16="http://schemas.microsoft.com/office/drawing/2014/main" id="{C9CA97A7-3EAE-4AF7-9A1B-05B92369B1BD}"/>
              </a:ext>
            </a:extLst>
          </p:cNvPr>
          <p:cNvSpPr txBox="1"/>
          <p:nvPr/>
        </p:nvSpPr>
        <p:spPr>
          <a:xfrm>
            <a:off x="3756576" y="4742286"/>
            <a:ext cx="1258441"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2DOF</a:t>
            </a:r>
          </a:p>
        </p:txBody>
      </p:sp>
      <p:sp>
        <p:nvSpPr>
          <p:cNvPr id="13" name="TextBox 12">
            <a:extLst>
              <a:ext uri="{FF2B5EF4-FFF2-40B4-BE49-F238E27FC236}">
                <a16:creationId xmlns:a16="http://schemas.microsoft.com/office/drawing/2014/main" id="{46B6E301-704C-4313-A406-0FA65114D158}"/>
              </a:ext>
            </a:extLst>
          </p:cNvPr>
          <p:cNvSpPr txBox="1"/>
          <p:nvPr/>
        </p:nvSpPr>
        <p:spPr>
          <a:xfrm>
            <a:off x="7214353" y="4742286"/>
            <a:ext cx="1258441"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3DOF</a:t>
            </a:r>
          </a:p>
        </p:txBody>
      </p:sp>
      <p:sp>
        <p:nvSpPr>
          <p:cNvPr id="14" name="TextBox 13">
            <a:extLst>
              <a:ext uri="{FF2B5EF4-FFF2-40B4-BE49-F238E27FC236}">
                <a16:creationId xmlns:a16="http://schemas.microsoft.com/office/drawing/2014/main" id="{66C7F8B7-EDCD-47DA-811F-512FFCC03C55}"/>
              </a:ext>
            </a:extLst>
          </p:cNvPr>
          <p:cNvSpPr txBox="1"/>
          <p:nvPr/>
        </p:nvSpPr>
        <p:spPr>
          <a:xfrm>
            <a:off x="10211483" y="4742286"/>
            <a:ext cx="1258441"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6DOF</a:t>
            </a:r>
          </a:p>
        </p:txBody>
      </p:sp>
      <p:sp>
        <p:nvSpPr>
          <p:cNvPr id="15" name="Rectangle 14">
            <a:extLst>
              <a:ext uri="{FF2B5EF4-FFF2-40B4-BE49-F238E27FC236}">
                <a16:creationId xmlns:a16="http://schemas.microsoft.com/office/drawing/2014/main" id="{6F94E1CB-12CE-47FC-930F-20E545730660}"/>
              </a:ext>
            </a:extLst>
          </p:cNvPr>
          <p:cNvSpPr/>
          <p:nvPr/>
        </p:nvSpPr>
        <p:spPr>
          <a:xfrm>
            <a:off x="2217181" y="1916935"/>
            <a:ext cx="3819783" cy="34208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Tree>
    <p:extLst>
      <p:ext uri="{BB962C8B-B14F-4D97-AF65-F5344CB8AC3E}">
        <p14:creationId xmlns:p14="http://schemas.microsoft.com/office/powerpoint/2010/main" val="348046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A887CDA3-A8D6-43AE-904F-E61618BA0255}"/>
              </a:ext>
            </a:extLst>
          </p:cNvPr>
          <p:cNvPicPr>
            <a:picLocks noChangeAspect="1"/>
          </p:cNvPicPr>
          <p:nvPr/>
        </p:nvPicPr>
        <p:blipFill rotWithShape="1">
          <a:blip r:embed="rId3">
            <a:extLst>
              <a:ext uri="{28A0092B-C50C-407E-A947-70E740481C1C}">
                <a14:useLocalDpi xmlns:a14="http://schemas.microsoft.com/office/drawing/2010/main" val="0"/>
              </a:ext>
            </a:extLst>
          </a:blip>
          <a:srcRect l="7247" t="2844" r="7379"/>
          <a:stretch/>
        </p:blipFill>
        <p:spPr>
          <a:xfrm>
            <a:off x="685083" y="1108710"/>
            <a:ext cx="10821833" cy="5413632"/>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30</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3883823" cy="37782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18"/>
            <a:ext cx="41352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Different PD Controllers Comparison</a:t>
            </a:r>
          </a:p>
        </p:txBody>
      </p:sp>
    </p:spTree>
    <p:extLst>
      <p:ext uri="{BB962C8B-B14F-4D97-AF65-F5344CB8AC3E}">
        <p14:creationId xmlns:p14="http://schemas.microsoft.com/office/powerpoint/2010/main" val="37857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EFB3F575-5B6D-4D06-9D0C-18BA1142C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5" y="1001350"/>
            <a:ext cx="10877550" cy="5316708"/>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31</a:t>
            </a:fld>
            <a:endParaRPr lang="en-US"/>
          </a:p>
        </p:txBody>
      </p:sp>
      <p:sp>
        <p:nvSpPr>
          <p:cNvPr id="16" name="Rectangle 15">
            <a:extLst>
              <a:ext uri="{FF2B5EF4-FFF2-40B4-BE49-F238E27FC236}">
                <a16:creationId xmlns:a16="http://schemas.microsoft.com/office/drawing/2014/main" id="{725EC928-AB51-41AF-B1D4-6BA8D5954637}"/>
              </a:ext>
            </a:extLst>
          </p:cNvPr>
          <p:cNvSpPr/>
          <p:nvPr/>
        </p:nvSpPr>
        <p:spPr>
          <a:xfrm>
            <a:off x="425287" y="602218"/>
            <a:ext cx="228362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7" name="TextBox 16">
            <a:extLst>
              <a:ext uri="{FF2B5EF4-FFF2-40B4-BE49-F238E27FC236}">
                <a16:creationId xmlns:a16="http://schemas.microsoft.com/office/drawing/2014/main" id="{F5054B53-00BB-49D8-BA75-8E5F0DFD4297}"/>
              </a:ext>
            </a:extLst>
          </p:cNvPr>
          <p:cNvSpPr txBox="1"/>
          <p:nvPr/>
        </p:nvSpPr>
        <p:spPr>
          <a:xfrm>
            <a:off x="425287" y="572418"/>
            <a:ext cx="339233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Sinusoidal Reference</a:t>
            </a:r>
          </a:p>
        </p:txBody>
      </p:sp>
    </p:spTree>
    <p:extLst>
      <p:ext uri="{BB962C8B-B14F-4D97-AF65-F5344CB8AC3E}">
        <p14:creationId xmlns:p14="http://schemas.microsoft.com/office/powerpoint/2010/main" val="292633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972EF2-A7F7-48A5-9957-7F32EFFBE120}"/>
              </a:ext>
            </a:extLst>
          </p:cNvPr>
          <p:cNvSpPr/>
          <p:nvPr/>
        </p:nvSpPr>
        <p:spPr>
          <a:xfrm>
            <a:off x="2879873" y="2158829"/>
            <a:ext cx="6263019" cy="127017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3" name="TextBox 22">
            <a:extLst>
              <a:ext uri="{FF2B5EF4-FFF2-40B4-BE49-F238E27FC236}">
                <a16:creationId xmlns:a16="http://schemas.microsoft.com/office/drawing/2014/main" id="{21DC0DC9-B82F-4055-8F34-5138DF33E0C1}"/>
              </a:ext>
            </a:extLst>
          </p:cNvPr>
          <p:cNvSpPr txBox="1"/>
          <p:nvPr/>
        </p:nvSpPr>
        <p:spPr>
          <a:xfrm>
            <a:off x="3049108" y="2158830"/>
            <a:ext cx="6093784" cy="1200329"/>
          </a:xfrm>
          <a:prstGeom prst="rect">
            <a:avLst/>
          </a:prstGeom>
          <a:noFill/>
        </p:spPr>
        <p:txBody>
          <a:bodyPr wrap="square" rtlCol="0">
            <a:spAutoFit/>
          </a:bodyPr>
          <a:lstStyle/>
          <a:p>
            <a:r>
              <a:rPr lang="en-US" sz="7200" dirty="0">
                <a:latin typeface="Gill Sans MT" panose="020B0502020104020203" pitchFamily="34" charset="0"/>
                <a:ea typeface="Verdana" panose="020B0604030504040204" pitchFamily="34" charset="0"/>
                <a:cs typeface="Tahoma" panose="020B0604030504040204" pitchFamily="34" charset="0"/>
              </a:rPr>
              <a:t>Implementation</a:t>
            </a:r>
          </a:p>
        </p:txBody>
      </p:sp>
      <p:sp>
        <p:nvSpPr>
          <p:cNvPr id="7" name="Footer Placeholder 6">
            <a:extLst>
              <a:ext uri="{FF2B5EF4-FFF2-40B4-BE49-F238E27FC236}">
                <a16:creationId xmlns:a16="http://schemas.microsoft.com/office/drawing/2014/main" id="{FEBCF041-2902-4ED0-9CAF-8B11B26EEF7B}"/>
              </a:ext>
            </a:extLst>
          </p:cNvPr>
          <p:cNvSpPr>
            <a:spLocks noGrp="1"/>
          </p:cNvSpPr>
          <p:nvPr>
            <p:ph type="ftr" sz="quarter" idx="11"/>
          </p:nvPr>
        </p:nvSpPr>
        <p:spPr/>
        <p:txBody>
          <a:bodyPr/>
          <a:lstStyle/>
          <a:p>
            <a:r>
              <a:rPr lang="en-US">
                <a:solidFill>
                  <a:schemeClr val="tx1"/>
                </a:solidFill>
              </a:rPr>
              <a:t>Master Thesis : Design and Control of a Ball and Plate Didactic Device</a:t>
            </a:r>
            <a:endParaRPr lang="en-US" dirty="0">
              <a:solidFill>
                <a:schemeClr val="tx1"/>
              </a:solidFill>
            </a:endParaRPr>
          </a:p>
        </p:txBody>
      </p:sp>
      <p:sp>
        <p:nvSpPr>
          <p:cNvPr id="8" name="Slide Number Placeholder 7">
            <a:extLst>
              <a:ext uri="{FF2B5EF4-FFF2-40B4-BE49-F238E27FC236}">
                <a16:creationId xmlns:a16="http://schemas.microsoft.com/office/drawing/2014/main" id="{F9EAC98F-0F94-4927-84D4-9A641B602842}"/>
              </a:ext>
            </a:extLst>
          </p:cNvPr>
          <p:cNvSpPr>
            <a:spLocks noGrp="1"/>
          </p:cNvSpPr>
          <p:nvPr>
            <p:ph type="sldNum" sz="quarter" idx="12"/>
          </p:nvPr>
        </p:nvSpPr>
        <p:spPr/>
        <p:txBody>
          <a:bodyPr/>
          <a:lstStyle/>
          <a:p>
            <a:fld id="{317258F6-30D7-41A9-A9B2-D604B3330F71}" type="slidenum">
              <a:rPr lang="en-US" smtClean="0">
                <a:solidFill>
                  <a:schemeClr val="tx1"/>
                </a:solidFill>
              </a:rPr>
              <a:pPr/>
              <a:t>32</a:t>
            </a:fld>
            <a:endParaRPr lang="en-US">
              <a:solidFill>
                <a:schemeClr val="tx1"/>
              </a:solidFill>
            </a:endParaRPr>
          </a:p>
        </p:txBody>
      </p:sp>
    </p:spTree>
    <p:extLst>
      <p:ext uri="{BB962C8B-B14F-4D97-AF65-F5344CB8AC3E}">
        <p14:creationId xmlns:p14="http://schemas.microsoft.com/office/powerpoint/2010/main" val="5474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33</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04740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1"/>
            <a:ext cx="204740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Software Design</a:t>
            </a:r>
          </a:p>
        </p:txBody>
      </p:sp>
      <p:pic>
        <p:nvPicPr>
          <p:cNvPr id="9" name="Picture 8" descr="A screenshot of a video game&#10;&#10;Description automatically generated">
            <a:extLst>
              <a:ext uri="{FF2B5EF4-FFF2-40B4-BE49-F238E27FC236}">
                <a16:creationId xmlns:a16="http://schemas.microsoft.com/office/drawing/2014/main" id="{AB17A4D9-E7A7-4D1D-8B72-70898913A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560" y="121030"/>
            <a:ext cx="7753433" cy="6491600"/>
          </a:xfrm>
          <a:prstGeom prst="rect">
            <a:avLst/>
          </a:prstGeom>
        </p:spPr>
      </p:pic>
      <p:pic>
        <p:nvPicPr>
          <p:cNvPr id="13" name="Picture 12" descr="A close up of a sign&#10;&#10;Description automatically generated">
            <a:extLst>
              <a:ext uri="{FF2B5EF4-FFF2-40B4-BE49-F238E27FC236}">
                <a16:creationId xmlns:a16="http://schemas.microsoft.com/office/drawing/2014/main" id="{AA7346A9-E2D0-4267-92A5-2E3D71A81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0875" y="1847768"/>
            <a:ext cx="901746" cy="3162463"/>
          </a:xfrm>
          <a:prstGeom prst="rect">
            <a:avLst/>
          </a:prstGeom>
        </p:spPr>
      </p:pic>
      <p:sp>
        <p:nvSpPr>
          <p:cNvPr id="14" name="Rectangle 13">
            <a:extLst>
              <a:ext uri="{FF2B5EF4-FFF2-40B4-BE49-F238E27FC236}">
                <a16:creationId xmlns:a16="http://schemas.microsoft.com/office/drawing/2014/main" id="{9B9A30E1-04CE-4C16-8C1F-05C50882C684}"/>
              </a:ext>
            </a:extLst>
          </p:cNvPr>
          <p:cNvSpPr/>
          <p:nvPr/>
        </p:nvSpPr>
        <p:spPr>
          <a:xfrm>
            <a:off x="10441645" y="1362917"/>
            <a:ext cx="1448481" cy="31713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5" name="TextBox 14">
            <a:extLst>
              <a:ext uri="{FF2B5EF4-FFF2-40B4-BE49-F238E27FC236}">
                <a16:creationId xmlns:a16="http://schemas.microsoft.com/office/drawing/2014/main" id="{BBC21AE1-F5C1-4594-86F8-EC205B181AB6}"/>
              </a:ext>
            </a:extLst>
          </p:cNvPr>
          <p:cNvSpPr txBox="1"/>
          <p:nvPr/>
        </p:nvSpPr>
        <p:spPr>
          <a:xfrm>
            <a:off x="10441645" y="1333120"/>
            <a:ext cx="1448481"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Lookup Table</a:t>
            </a:r>
          </a:p>
        </p:txBody>
      </p:sp>
    </p:spTree>
    <p:extLst>
      <p:ext uri="{BB962C8B-B14F-4D97-AF65-F5344CB8AC3E}">
        <p14:creationId xmlns:p14="http://schemas.microsoft.com/office/powerpoint/2010/main" val="55303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34</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04740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1"/>
            <a:ext cx="204740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Software Design</a:t>
            </a:r>
          </a:p>
        </p:txBody>
      </p:sp>
      <p:pic>
        <p:nvPicPr>
          <p:cNvPr id="10" name="Picture 9" descr="A screenshot of a cell phone&#10;&#10;Description automatically generated">
            <a:extLst>
              <a:ext uri="{FF2B5EF4-FFF2-40B4-BE49-F238E27FC236}">
                <a16:creationId xmlns:a16="http://schemas.microsoft.com/office/drawing/2014/main" id="{20E15604-E5FE-4BF6-9287-39AD45270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31" y="1159110"/>
            <a:ext cx="7810901" cy="5073911"/>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F975A3E7-6397-455E-B116-6F11097976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5299" y="176404"/>
            <a:ext cx="3956169" cy="4205462"/>
          </a:xfrm>
          <a:prstGeom prst="rect">
            <a:avLst/>
          </a:prstGeom>
        </p:spPr>
      </p:pic>
    </p:spTree>
    <p:extLst>
      <p:ext uri="{BB962C8B-B14F-4D97-AF65-F5344CB8AC3E}">
        <p14:creationId xmlns:p14="http://schemas.microsoft.com/office/powerpoint/2010/main" val="186632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972EF2-A7F7-48A5-9957-7F32EFFBE120}"/>
              </a:ext>
            </a:extLst>
          </p:cNvPr>
          <p:cNvSpPr/>
          <p:nvPr/>
        </p:nvSpPr>
        <p:spPr>
          <a:xfrm>
            <a:off x="3844600" y="2158830"/>
            <a:ext cx="4823947" cy="127017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3" name="TextBox 22">
            <a:extLst>
              <a:ext uri="{FF2B5EF4-FFF2-40B4-BE49-F238E27FC236}">
                <a16:creationId xmlns:a16="http://schemas.microsoft.com/office/drawing/2014/main" id="{21DC0DC9-B82F-4055-8F34-5138DF33E0C1}"/>
              </a:ext>
            </a:extLst>
          </p:cNvPr>
          <p:cNvSpPr txBox="1"/>
          <p:nvPr/>
        </p:nvSpPr>
        <p:spPr>
          <a:xfrm>
            <a:off x="4032088" y="2158830"/>
            <a:ext cx="4448972" cy="1200329"/>
          </a:xfrm>
          <a:prstGeom prst="rect">
            <a:avLst/>
          </a:prstGeom>
          <a:noFill/>
        </p:spPr>
        <p:txBody>
          <a:bodyPr wrap="square" rtlCol="0">
            <a:spAutoFit/>
          </a:bodyPr>
          <a:lstStyle/>
          <a:p>
            <a:r>
              <a:rPr lang="en-US" sz="7200" dirty="0">
                <a:latin typeface="Gill Sans MT" panose="020B0502020104020203" pitchFamily="34" charset="0"/>
                <a:ea typeface="Verdana" panose="020B0604030504040204" pitchFamily="34" charset="0"/>
                <a:cs typeface="Tahoma" panose="020B0604030504040204" pitchFamily="34" charset="0"/>
              </a:rPr>
              <a:t>Conclusion</a:t>
            </a:r>
          </a:p>
        </p:txBody>
      </p:sp>
      <p:sp>
        <p:nvSpPr>
          <p:cNvPr id="7" name="Footer Placeholder 6">
            <a:extLst>
              <a:ext uri="{FF2B5EF4-FFF2-40B4-BE49-F238E27FC236}">
                <a16:creationId xmlns:a16="http://schemas.microsoft.com/office/drawing/2014/main" id="{FEBCF041-2902-4ED0-9CAF-8B11B26EEF7B}"/>
              </a:ext>
            </a:extLst>
          </p:cNvPr>
          <p:cNvSpPr>
            <a:spLocks noGrp="1"/>
          </p:cNvSpPr>
          <p:nvPr>
            <p:ph type="ftr" sz="quarter" idx="11"/>
          </p:nvPr>
        </p:nvSpPr>
        <p:spPr/>
        <p:txBody>
          <a:bodyPr/>
          <a:lstStyle/>
          <a:p>
            <a:r>
              <a:rPr lang="en-US">
                <a:solidFill>
                  <a:schemeClr val="tx1"/>
                </a:solidFill>
              </a:rPr>
              <a:t>Master Thesis : Design and Control of a Ball and Plate Didactic Device</a:t>
            </a:r>
            <a:endParaRPr lang="en-US" dirty="0">
              <a:solidFill>
                <a:schemeClr val="tx1"/>
              </a:solidFill>
            </a:endParaRPr>
          </a:p>
        </p:txBody>
      </p:sp>
      <p:sp>
        <p:nvSpPr>
          <p:cNvPr id="8" name="Slide Number Placeholder 7">
            <a:extLst>
              <a:ext uri="{FF2B5EF4-FFF2-40B4-BE49-F238E27FC236}">
                <a16:creationId xmlns:a16="http://schemas.microsoft.com/office/drawing/2014/main" id="{F9EAC98F-0F94-4927-84D4-9A641B602842}"/>
              </a:ext>
            </a:extLst>
          </p:cNvPr>
          <p:cNvSpPr>
            <a:spLocks noGrp="1"/>
          </p:cNvSpPr>
          <p:nvPr>
            <p:ph type="sldNum" sz="quarter" idx="12"/>
          </p:nvPr>
        </p:nvSpPr>
        <p:spPr/>
        <p:txBody>
          <a:bodyPr/>
          <a:lstStyle/>
          <a:p>
            <a:fld id="{317258F6-30D7-41A9-A9B2-D604B3330F71}" type="slidenum">
              <a:rPr lang="en-US" smtClean="0">
                <a:solidFill>
                  <a:schemeClr val="tx1"/>
                </a:solidFill>
              </a:rPr>
              <a:pPr/>
              <a:t>35</a:t>
            </a:fld>
            <a:endParaRPr lang="en-US">
              <a:solidFill>
                <a:schemeClr val="tx1"/>
              </a:solidFill>
            </a:endParaRPr>
          </a:p>
        </p:txBody>
      </p:sp>
    </p:spTree>
    <p:extLst>
      <p:ext uri="{BB962C8B-B14F-4D97-AF65-F5344CB8AC3E}">
        <p14:creationId xmlns:p14="http://schemas.microsoft.com/office/powerpoint/2010/main" val="253543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7659CCA-72A9-47D7-9C6E-534A171933A1}"/>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CBD98AEB-7AD0-4468-81CB-4C43D938F7EC}"/>
              </a:ext>
            </a:extLst>
          </p:cNvPr>
          <p:cNvSpPr>
            <a:spLocks noGrp="1"/>
          </p:cNvSpPr>
          <p:nvPr>
            <p:ph type="sldNum" sz="quarter" idx="12"/>
          </p:nvPr>
        </p:nvSpPr>
        <p:spPr/>
        <p:txBody>
          <a:bodyPr/>
          <a:lstStyle/>
          <a:p>
            <a:fld id="{317258F6-30D7-41A9-A9B2-D604B3330F71}" type="slidenum">
              <a:rPr lang="en-US" smtClean="0"/>
              <a:pPr/>
              <a:t>36</a:t>
            </a:fld>
            <a:endParaRPr lang="en-US"/>
          </a:p>
        </p:txBody>
      </p:sp>
      <p:sp>
        <p:nvSpPr>
          <p:cNvPr id="4" name="TextBox 3">
            <a:extLst>
              <a:ext uri="{FF2B5EF4-FFF2-40B4-BE49-F238E27FC236}">
                <a16:creationId xmlns:a16="http://schemas.microsoft.com/office/drawing/2014/main" id="{4D80105A-2507-4B77-84DB-6373B3961622}"/>
              </a:ext>
            </a:extLst>
          </p:cNvPr>
          <p:cNvSpPr txBox="1"/>
          <p:nvPr/>
        </p:nvSpPr>
        <p:spPr>
          <a:xfrm>
            <a:off x="208118" y="1397675"/>
            <a:ext cx="2978231" cy="2288310"/>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Hardware Selection</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Mechanical Design</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Electrical Design</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Software Design (GUI)</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Modeling and Identification</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Controller Design (PD)</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Simulation and Validation</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Functioning Plant</a:t>
            </a:r>
          </a:p>
        </p:txBody>
      </p:sp>
      <p:sp>
        <p:nvSpPr>
          <p:cNvPr id="5" name="Rectangle 4">
            <a:extLst>
              <a:ext uri="{FF2B5EF4-FFF2-40B4-BE49-F238E27FC236}">
                <a16:creationId xmlns:a16="http://schemas.microsoft.com/office/drawing/2014/main" id="{FB3262BC-5C69-42BE-A73D-E53828D8B2CF}"/>
              </a:ext>
            </a:extLst>
          </p:cNvPr>
          <p:cNvSpPr/>
          <p:nvPr/>
        </p:nvSpPr>
        <p:spPr>
          <a:xfrm>
            <a:off x="208118" y="1427471"/>
            <a:ext cx="3072292" cy="230847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7" name="Rectangle 6">
            <a:extLst>
              <a:ext uri="{FF2B5EF4-FFF2-40B4-BE49-F238E27FC236}">
                <a16:creationId xmlns:a16="http://schemas.microsoft.com/office/drawing/2014/main" id="{003D03BB-A59A-4C77-A073-E8FA7842755A}"/>
              </a:ext>
            </a:extLst>
          </p:cNvPr>
          <p:cNvSpPr/>
          <p:nvPr/>
        </p:nvSpPr>
        <p:spPr>
          <a:xfrm>
            <a:off x="425287" y="602218"/>
            <a:ext cx="1563533" cy="3395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8" name="TextBox 7">
            <a:extLst>
              <a:ext uri="{FF2B5EF4-FFF2-40B4-BE49-F238E27FC236}">
                <a16:creationId xmlns:a16="http://schemas.microsoft.com/office/drawing/2014/main" id="{0845527F-300D-411E-B43A-B2BB79A625CF}"/>
              </a:ext>
            </a:extLst>
          </p:cNvPr>
          <p:cNvSpPr txBox="1"/>
          <p:nvPr/>
        </p:nvSpPr>
        <p:spPr>
          <a:xfrm>
            <a:off x="425287" y="572420"/>
            <a:ext cx="156353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Achievements</a:t>
            </a:r>
          </a:p>
        </p:txBody>
      </p:sp>
      <p:sp>
        <p:nvSpPr>
          <p:cNvPr id="9" name="Rectangle 8">
            <a:extLst>
              <a:ext uri="{FF2B5EF4-FFF2-40B4-BE49-F238E27FC236}">
                <a16:creationId xmlns:a16="http://schemas.microsoft.com/office/drawing/2014/main" id="{198C0DA7-F3C1-4405-84F5-2911C5F1E89C}"/>
              </a:ext>
            </a:extLst>
          </p:cNvPr>
          <p:cNvSpPr/>
          <p:nvPr/>
        </p:nvSpPr>
        <p:spPr>
          <a:xfrm>
            <a:off x="3960967" y="602218"/>
            <a:ext cx="1563533" cy="3395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0" name="TextBox 9">
            <a:extLst>
              <a:ext uri="{FF2B5EF4-FFF2-40B4-BE49-F238E27FC236}">
                <a16:creationId xmlns:a16="http://schemas.microsoft.com/office/drawing/2014/main" id="{E3599BA9-425A-4DC5-AE24-50C0F7D10007}"/>
              </a:ext>
            </a:extLst>
          </p:cNvPr>
          <p:cNvSpPr txBox="1"/>
          <p:nvPr/>
        </p:nvSpPr>
        <p:spPr>
          <a:xfrm>
            <a:off x="3960967" y="572420"/>
            <a:ext cx="156353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Problems</a:t>
            </a:r>
          </a:p>
        </p:txBody>
      </p:sp>
      <p:sp>
        <p:nvSpPr>
          <p:cNvPr id="11" name="Rectangle 10">
            <a:extLst>
              <a:ext uri="{FF2B5EF4-FFF2-40B4-BE49-F238E27FC236}">
                <a16:creationId xmlns:a16="http://schemas.microsoft.com/office/drawing/2014/main" id="{20C51F53-F0DD-411C-8FE2-657DAB367549}"/>
              </a:ext>
            </a:extLst>
          </p:cNvPr>
          <p:cNvSpPr/>
          <p:nvPr/>
        </p:nvSpPr>
        <p:spPr>
          <a:xfrm>
            <a:off x="3788328" y="1397675"/>
            <a:ext cx="2978231" cy="175432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2" name="TextBox 11">
            <a:extLst>
              <a:ext uri="{FF2B5EF4-FFF2-40B4-BE49-F238E27FC236}">
                <a16:creationId xmlns:a16="http://schemas.microsoft.com/office/drawing/2014/main" id="{CC8B4CF0-6532-42B3-ADA3-B43346FC7942}"/>
              </a:ext>
            </a:extLst>
          </p:cNvPr>
          <p:cNvSpPr txBox="1"/>
          <p:nvPr/>
        </p:nvSpPr>
        <p:spPr>
          <a:xfrm>
            <a:off x="3847978" y="1383164"/>
            <a:ext cx="4734929" cy="1754326"/>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Bad Servo Accuracy</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Bad Servo Response Speed</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Structural Vibration</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Joint Play </a:t>
            </a: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sym typeface="Wingdings" panose="05000000000000000000" pitchFamily="2" charset="2"/>
              </a:rPr>
              <a:t> Vibrations</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sym typeface="Wingdings" panose="05000000000000000000" pitchFamily="2" charset="2"/>
              </a:rPr>
              <a:t>Derivative Vibrations</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sym typeface="Wingdings" panose="05000000000000000000" pitchFamily="2" charset="2"/>
              </a:rPr>
              <a:t>Inaccurate Assembly</a:t>
            </a:r>
            <a:endParaRPr lang="en-US" dirty="0">
              <a:solidFill>
                <a:schemeClr val="bg1"/>
              </a:solidFill>
              <a:latin typeface="Gill Sans MT" panose="020B0502020104020203" pitchFamily="34" charset="0"/>
              <a:ea typeface="Verdana" panose="020B0604030504040204" pitchFamily="34" charset="0"/>
              <a:cs typeface="Tahoma" panose="020B0604030504040204" pitchFamily="34" charset="0"/>
            </a:endParaRPr>
          </a:p>
        </p:txBody>
      </p:sp>
      <p:sp>
        <p:nvSpPr>
          <p:cNvPr id="13" name="Rectangle 12">
            <a:extLst>
              <a:ext uri="{FF2B5EF4-FFF2-40B4-BE49-F238E27FC236}">
                <a16:creationId xmlns:a16="http://schemas.microsoft.com/office/drawing/2014/main" id="{46D7BF40-7CF1-4A63-80E8-E8C5344F6872}"/>
              </a:ext>
            </a:extLst>
          </p:cNvPr>
          <p:cNvSpPr/>
          <p:nvPr/>
        </p:nvSpPr>
        <p:spPr>
          <a:xfrm>
            <a:off x="8022427" y="646525"/>
            <a:ext cx="1563533" cy="3395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4" name="TextBox 13">
            <a:extLst>
              <a:ext uri="{FF2B5EF4-FFF2-40B4-BE49-F238E27FC236}">
                <a16:creationId xmlns:a16="http://schemas.microsoft.com/office/drawing/2014/main" id="{32E273F6-1580-48F7-BF21-518F0A1FC6E8}"/>
              </a:ext>
            </a:extLst>
          </p:cNvPr>
          <p:cNvSpPr txBox="1"/>
          <p:nvPr/>
        </p:nvSpPr>
        <p:spPr>
          <a:xfrm>
            <a:off x="8022427" y="616727"/>
            <a:ext cx="156353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Solutions</a:t>
            </a:r>
          </a:p>
        </p:txBody>
      </p:sp>
      <p:sp>
        <p:nvSpPr>
          <p:cNvPr id="15" name="Rectangle 14">
            <a:extLst>
              <a:ext uri="{FF2B5EF4-FFF2-40B4-BE49-F238E27FC236}">
                <a16:creationId xmlns:a16="http://schemas.microsoft.com/office/drawing/2014/main" id="{874212A6-61C5-4CEB-A551-273170B48842}"/>
              </a:ext>
            </a:extLst>
          </p:cNvPr>
          <p:cNvSpPr/>
          <p:nvPr/>
        </p:nvSpPr>
        <p:spPr>
          <a:xfrm>
            <a:off x="7849788" y="1441982"/>
            <a:ext cx="4134094" cy="175432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6" name="TextBox 15">
            <a:extLst>
              <a:ext uri="{FF2B5EF4-FFF2-40B4-BE49-F238E27FC236}">
                <a16:creationId xmlns:a16="http://schemas.microsoft.com/office/drawing/2014/main" id="{AA1B129E-1F24-49F8-A0A0-BD0E4701217C}"/>
              </a:ext>
            </a:extLst>
          </p:cNvPr>
          <p:cNvSpPr txBox="1"/>
          <p:nvPr/>
        </p:nvSpPr>
        <p:spPr>
          <a:xfrm>
            <a:off x="7909438" y="1427471"/>
            <a:ext cx="4074443" cy="1754326"/>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Servo Motor Change</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Redesign Support Structure for more damping</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Joint Replacement</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Filtering Derivative</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Use of Alignment tools for Assembly</a:t>
            </a:r>
          </a:p>
        </p:txBody>
      </p:sp>
      <p:sp>
        <p:nvSpPr>
          <p:cNvPr id="17" name="Rectangle 16">
            <a:extLst>
              <a:ext uri="{FF2B5EF4-FFF2-40B4-BE49-F238E27FC236}">
                <a16:creationId xmlns:a16="http://schemas.microsoft.com/office/drawing/2014/main" id="{700C43E5-6120-4046-936D-415B5CD9AE08}"/>
              </a:ext>
            </a:extLst>
          </p:cNvPr>
          <p:cNvSpPr/>
          <p:nvPr/>
        </p:nvSpPr>
        <p:spPr>
          <a:xfrm>
            <a:off x="4020617" y="3685985"/>
            <a:ext cx="242590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8" name="TextBox 17">
            <a:extLst>
              <a:ext uri="{FF2B5EF4-FFF2-40B4-BE49-F238E27FC236}">
                <a16:creationId xmlns:a16="http://schemas.microsoft.com/office/drawing/2014/main" id="{886B488C-D45F-48CF-B645-05ED875C98D8}"/>
              </a:ext>
            </a:extLst>
          </p:cNvPr>
          <p:cNvSpPr txBox="1"/>
          <p:nvPr/>
        </p:nvSpPr>
        <p:spPr>
          <a:xfrm>
            <a:off x="4020617" y="3656187"/>
            <a:ext cx="227731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Future Improvements</a:t>
            </a:r>
          </a:p>
        </p:txBody>
      </p:sp>
      <p:sp>
        <p:nvSpPr>
          <p:cNvPr id="19" name="Rectangle 18">
            <a:extLst>
              <a:ext uri="{FF2B5EF4-FFF2-40B4-BE49-F238E27FC236}">
                <a16:creationId xmlns:a16="http://schemas.microsoft.com/office/drawing/2014/main" id="{A43005C9-1EC4-4DCE-88CB-D28413ACE38A}"/>
              </a:ext>
            </a:extLst>
          </p:cNvPr>
          <p:cNvSpPr/>
          <p:nvPr/>
        </p:nvSpPr>
        <p:spPr>
          <a:xfrm>
            <a:off x="3847978" y="4481442"/>
            <a:ext cx="3604382" cy="147732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0" name="TextBox 19">
            <a:extLst>
              <a:ext uri="{FF2B5EF4-FFF2-40B4-BE49-F238E27FC236}">
                <a16:creationId xmlns:a16="http://schemas.microsoft.com/office/drawing/2014/main" id="{429792A7-1ADB-4E4A-AF7D-08F4F05720CA}"/>
              </a:ext>
            </a:extLst>
          </p:cNvPr>
          <p:cNvSpPr txBox="1"/>
          <p:nvPr/>
        </p:nvSpPr>
        <p:spPr>
          <a:xfrm>
            <a:off x="3847977" y="4481442"/>
            <a:ext cx="3604382" cy="1477328"/>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Implementing Advanced controllers in the GUI</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Optimizing the structure</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Fully Utilize the Camera (60FPS)</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Unification by </a:t>
            </a:r>
            <a:r>
              <a:rPr lang="en-US" dirty="0" err="1">
                <a:solidFill>
                  <a:schemeClr val="bg1"/>
                </a:solidFill>
                <a:latin typeface="Gill Sans MT" panose="020B0502020104020203" pitchFamily="34" charset="0"/>
                <a:ea typeface="Verdana" panose="020B0604030504040204" pitchFamily="34" charset="0"/>
                <a:cs typeface="Tahoma" panose="020B0604030504040204" pitchFamily="34" charset="0"/>
              </a:rPr>
              <a:t>RasberryPI</a:t>
            </a:r>
            <a:endParaRPr lang="en-US" dirty="0">
              <a:solidFill>
                <a:schemeClr val="bg1"/>
              </a:solidFill>
              <a:latin typeface="Gill Sans MT" panose="020B0502020104020203" pitchFamily="34" charset="0"/>
              <a:ea typeface="Verdan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7244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972EF2-A7F7-48A5-9957-7F32EFFBE120}"/>
              </a:ext>
            </a:extLst>
          </p:cNvPr>
          <p:cNvSpPr/>
          <p:nvPr/>
        </p:nvSpPr>
        <p:spPr>
          <a:xfrm>
            <a:off x="3360420" y="2158830"/>
            <a:ext cx="5308127" cy="127017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3" name="TextBox 22">
            <a:extLst>
              <a:ext uri="{FF2B5EF4-FFF2-40B4-BE49-F238E27FC236}">
                <a16:creationId xmlns:a16="http://schemas.microsoft.com/office/drawing/2014/main" id="{21DC0DC9-B82F-4055-8F34-5138DF33E0C1}"/>
              </a:ext>
            </a:extLst>
          </p:cNvPr>
          <p:cNvSpPr txBox="1"/>
          <p:nvPr/>
        </p:nvSpPr>
        <p:spPr>
          <a:xfrm>
            <a:off x="3517736" y="2158830"/>
            <a:ext cx="5477673" cy="1200329"/>
          </a:xfrm>
          <a:prstGeom prst="rect">
            <a:avLst/>
          </a:prstGeom>
          <a:noFill/>
        </p:spPr>
        <p:txBody>
          <a:bodyPr wrap="square" rtlCol="0">
            <a:spAutoFit/>
          </a:bodyPr>
          <a:lstStyle/>
          <a:p>
            <a:r>
              <a:rPr lang="en-US" sz="7200" dirty="0">
                <a:latin typeface="Gill Sans MT" panose="020B0502020104020203" pitchFamily="34" charset="0"/>
                <a:ea typeface="Verdana" panose="020B0604030504040204" pitchFamily="34" charset="0"/>
                <a:cs typeface="Tahoma" panose="020B0604030504040204" pitchFamily="34" charset="0"/>
              </a:rPr>
              <a:t>Video Demo</a:t>
            </a:r>
          </a:p>
        </p:txBody>
      </p:sp>
      <p:sp>
        <p:nvSpPr>
          <p:cNvPr id="7" name="Footer Placeholder 6">
            <a:extLst>
              <a:ext uri="{FF2B5EF4-FFF2-40B4-BE49-F238E27FC236}">
                <a16:creationId xmlns:a16="http://schemas.microsoft.com/office/drawing/2014/main" id="{FEBCF041-2902-4ED0-9CAF-8B11B26EEF7B}"/>
              </a:ext>
            </a:extLst>
          </p:cNvPr>
          <p:cNvSpPr>
            <a:spLocks noGrp="1"/>
          </p:cNvSpPr>
          <p:nvPr>
            <p:ph type="ftr" sz="quarter" idx="11"/>
          </p:nvPr>
        </p:nvSpPr>
        <p:spPr/>
        <p:txBody>
          <a:bodyPr/>
          <a:lstStyle/>
          <a:p>
            <a:r>
              <a:rPr lang="en-US">
                <a:solidFill>
                  <a:schemeClr val="tx1"/>
                </a:solidFill>
              </a:rPr>
              <a:t>Master Thesis : Design and Control of a Ball and Plate Didactic Device</a:t>
            </a:r>
            <a:endParaRPr lang="en-US" dirty="0">
              <a:solidFill>
                <a:schemeClr val="tx1"/>
              </a:solidFill>
            </a:endParaRPr>
          </a:p>
        </p:txBody>
      </p:sp>
      <p:sp>
        <p:nvSpPr>
          <p:cNvPr id="8" name="Slide Number Placeholder 7">
            <a:extLst>
              <a:ext uri="{FF2B5EF4-FFF2-40B4-BE49-F238E27FC236}">
                <a16:creationId xmlns:a16="http://schemas.microsoft.com/office/drawing/2014/main" id="{F9EAC98F-0F94-4927-84D4-9A641B602842}"/>
              </a:ext>
            </a:extLst>
          </p:cNvPr>
          <p:cNvSpPr>
            <a:spLocks noGrp="1"/>
          </p:cNvSpPr>
          <p:nvPr>
            <p:ph type="sldNum" sz="quarter" idx="12"/>
          </p:nvPr>
        </p:nvSpPr>
        <p:spPr/>
        <p:txBody>
          <a:bodyPr/>
          <a:lstStyle/>
          <a:p>
            <a:fld id="{317258F6-30D7-41A9-A9B2-D604B3330F71}" type="slidenum">
              <a:rPr lang="en-US" smtClean="0">
                <a:solidFill>
                  <a:schemeClr val="tx1"/>
                </a:solidFill>
              </a:rPr>
              <a:pPr/>
              <a:t>37</a:t>
            </a:fld>
            <a:endParaRPr lang="en-US">
              <a:solidFill>
                <a:schemeClr val="tx1"/>
              </a:solidFill>
            </a:endParaRPr>
          </a:p>
        </p:txBody>
      </p:sp>
    </p:spTree>
    <p:extLst>
      <p:ext uri="{BB962C8B-B14F-4D97-AF65-F5344CB8AC3E}">
        <p14:creationId xmlns:p14="http://schemas.microsoft.com/office/powerpoint/2010/main" val="75079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A close up of a logo&#10;&#10;Description automatically generated">
            <a:extLst>
              <a:ext uri="{FF2B5EF4-FFF2-40B4-BE49-F238E27FC236}">
                <a16:creationId xmlns:a16="http://schemas.microsoft.com/office/drawing/2014/main" id="{387B1B3B-9476-4B1A-8DDF-3548E8FE8D96}"/>
              </a:ext>
            </a:extLst>
          </p:cNvPr>
          <p:cNvPicPr>
            <a:picLocks noChangeAspect="1"/>
          </p:cNvPicPr>
          <p:nvPr/>
        </p:nvPicPr>
        <p:blipFill rotWithShape="1">
          <a:blip r:embed="rId2">
            <a:extLst>
              <a:ext uri="{28A0092B-C50C-407E-A947-70E740481C1C}">
                <a14:useLocalDpi xmlns:a14="http://schemas.microsoft.com/office/drawing/2010/main" val="0"/>
              </a:ext>
            </a:extLst>
          </a:blip>
          <a:srcRect l="15722" t="2884" r="15034" b="2695"/>
          <a:stretch/>
        </p:blipFill>
        <p:spPr>
          <a:xfrm>
            <a:off x="108283" y="84221"/>
            <a:ext cx="6466473" cy="6395954"/>
          </a:xfrm>
          <a:prstGeom prst="rect">
            <a:avLst/>
          </a:prstGeom>
          <a:effectLst>
            <a:innerShdw blurRad="114300">
              <a:prstClr val="black"/>
            </a:innerShdw>
          </a:effectLst>
        </p:spPr>
      </p:pic>
      <p:sp>
        <p:nvSpPr>
          <p:cNvPr id="21" name="Rectangle 20">
            <a:extLst>
              <a:ext uri="{FF2B5EF4-FFF2-40B4-BE49-F238E27FC236}">
                <a16:creationId xmlns:a16="http://schemas.microsoft.com/office/drawing/2014/main" id="{8D972EF2-A7F7-48A5-9957-7F32EFFBE120}"/>
              </a:ext>
            </a:extLst>
          </p:cNvPr>
          <p:cNvSpPr/>
          <p:nvPr/>
        </p:nvSpPr>
        <p:spPr>
          <a:xfrm>
            <a:off x="4451684" y="1406355"/>
            <a:ext cx="7197390" cy="96539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3" name="TextBox 22">
            <a:extLst>
              <a:ext uri="{FF2B5EF4-FFF2-40B4-BE49-F238E27FC236}">
                <a16:creationId xmlns:a16="http://schemas.microsoft.com/office/drawing/2014/main" id="{21DC0DC9-B82F-4055-8F34-5138DF33E0C1}"/>
              </a:ext>
            </a:extLst>
          </p:cNvPr>
          <p:cNvSpPr txBox="1"/>
          <p:nvPr/>
        </p:nvSpPr>
        <p:spPr>
          <a:xfrm>
            <a:off x="4547937" y="1406355"/>
            <a:ext cx="6918158" cy="769441"/>
          </a:xfrm>
          <a:prstGeom prst="rect">
            <a:avLst/>
          </a:prstGeom>
          <a:noFill/>
        </p:spPr>
        <p:txBody>
          <a:bodyPr wrap="square" rtlCol="0">
            <a:spAutoFit/>
          </a:bodyPr>
          <a:lstStyle/>
          <a:p>
            <a:r>
              <a:rPr lang="en-US" sz="4400" dirty="0">
                <a:latin typeface="Gill Sans MT" panose="020B0502020104020203" pitchFamily="34" charset="0"/>
                <a:ea typeface="Verdana" panose="020B0604030504040204" pitchFamily="34" charset="0"/>
                <a:cs typeface="Tahoma" panose="020B0604030504040204" pitchFamily="34" charset="0"/>
              </a:rPr>
              <a:t>Thank You For Your Attention</a:t>
            </a:r>
          </a:p>
        </p:txBody>
      </p:sp>
      <p:sp>
        <p:nvSpPr>
          <p:cNvPr id="9" name="Rectangle 8">
            <a:extLst>
              <a:ext uri="{FF2B5EF4-FFF2-40B4-BE49-F238E27FC236}">
                <a16:creationId xmlns:a16="http://schemas.microsoft.com/office/drawing/2014/main" id="{451ACFF4-7DE3-4706-975D-24E18FC21572}"/>
              </a:ext>
            </a:extLst>
          </p:cNvPr>
          <p:cNvSpPr/>
          <p:nvPr/>
        </p:nvSpPr>
        <p:spPr>
          <a:xfrm>
            <a:off x="8412679" y="2463604"/>
            <a:ext cx="3236395" cy="96539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0" name="TextBox 9">
            <a:extLst>
              <a:ext uri="{FF2B5EF4-FFF2-40B4-BE49-F238E27FC236}">
                <a16:creationId xmlns:a16="http://schemas.microsoft.com/office/drawing/2014/main" id="{681D82C5-F108-47D4-955C-ACAD385A351C}"/>
              </a:ext>
            </a:extLst>
          </p:cNvPr>
          <p:cNvSpPr txBox="1"/>
          <p:nvPr/>
        </p:nvSpPr>
        <p:spPr>
          <a:xfrm>
            <a:off x="8468677" y="2175796"/>
            <a:ext cx="4684395" cy="1200329"/>
          </a:xfrm>
          <a:prstGeom prst="rect">
            <a:avLst/>
          </a:prstGeom>
          <a:noFill/>
        </p:spPr>
        <p:txBody>
          <a:bodyPr wrap="square" rtlCol="0">
            <a:spAutoFit/>
          </a:bodyPr>
          <a:lstStyle/>
          <a:p>
            <a:r>
              <a:rPr lang="en-US" sz="4400" dirty="0">
                <a:latin typeface="Gill Sans MT" panose="020B0502020104020203" pitchFamily="34" charset="0"/>
                <a:ea typeface="Verdana" panose="020B0604030504040204" pitchFamily="34" charset="0"/>
                <a:cs typeface="Tahoma" panose="020B0604030504040204" pitchFamily="34" charset="0"/>
              </a:rPr>
              <a:t>Questions</a:t>
            </a:r>
            <a:r>
              <a:rPr lang="en-US" sz="7200" dirty="0">
                <a:latin typeface="Gill Sans MT" panose="020B0502020104020203" pitchFamily="34" charset="0"/>
                <a:ea typeface="Verdana" panose="020B0604030504040204" pitchFamily="34" charset="0"/>
                <a:cs typeface="Tahoma" panose="020B0604030504040204" pitchFamily="34" charset="0"/>
              </a:rPr>
              <a:t> </a:t>
            </a:r>
            <a:r>
              <a:rPr lang="en-US" sz="4400" dirty="0">
                <a:ea typeface="Verdana" panose="020B0604030504040204" pitchFamily="34" charset="0"/>
                <a:cs typeface="DilleniaUPC" panose="020B0502040204020203" pitchFamily="18" charset="-34"/>
              </a:rPr>
              <a:t>?</a:t>
            </a:r>
          </a:p>
        </p:txBody>
      </p:sp>
      <p:sp>
        <p:nvSpPr>
          <p:cNvPr id="12" name="Footer Placeholder 11">
            <a:extLst>
              <a:ext uri="{FF2B5EF4-FFF2-40B4-BE49-F238E27FC236}">
                <a16:creationId xmlns:a16="http://schemas.microsoft.com/office/drawing/2014/main" id="{DE9D2772-9816-4F7E-A8A2-10B9A3CACB14}"/>
              </a:ext>
            </a:extLst>
          </p:cNvPr>
          <p:cNvSpPr>
            <a:spLocks noGrp="1"/>
          </p:cNvSpPr>
          <p:nvPr>
            <p:ph type="ftr" sz="quarter" idx="11"/>
          </p:nvPr>
        </p:nvSpPr>
        <p:spPr/>
        <p:txBody>
          <a:bodyPr/>
          <a:lstStyle/>
          <a:p>
            <a:r>
              <a:rPr lang="en-US">
                <a:solidFill>
                  <a:schemeClr val="tx1"/>
                </a:solidFill>
              </a:rPr>
              <a:t>Master Thesis : Design and Control of a Ball and Plate Didactic Device</a:t>
            </a:r>
            <a:endParaRPr lang="en-US" dirty="0">
              <a:solidFill>
                <a:schemeClr val="tx1"/>
              </a:solidFill>
            </a:endParaRPr>
          </a:p>
        </p:txBody>
      </p:sp>
      <p:sp>
        <p:nvSpPr>
          <p:cNvPr id="13" name="Slide Number Placeholder 12">
            <a:extLst>
              <a:ext uri="{FF2B5EF4-FFF2-40B4-BE49-F238E27FC236}">
                <a16:creationId xmlns:a16="http://schemas.microsoft.com/office/drawing/2014/main" id="{894B686B-6998-475D-922E-ADF0C2D29AED}"/>
              </a:ext>
            </a:extLst>
          </p:cNvPr>
          <p:cNvSpPr>
            <a:spLocks noGrp="1"/>
          </p:cNvSpPr>
          <p:nvPr>
            <p:ph type="sldNum" sz="quarter" idx="12"/>
          </p:nvPr>
        </p:nvSpPr>
        <p:spPr/>
        <p:txBody>
          <a:bodyPr/>
          <a:lstStyle/>
          <a:p>
            <a:fld id="{317258F6-30D7-41A9-A9B2-D604B3330F71}" type="slidenum">
              <a:rPr lang="en-US" smtClean="0">
                <a:solidFill>
                  <a:schemeClr val="tx1"/>
                </a:solidFill>
              </a:rPr>
              <a:pPr/>
              <a:t>38</a:t>
            </a:fld>
            <a:endParaRPr lang="en-US">
              <a:solidFill>
                <a:schemeClr val="tx1"/>
              </a:solidFill>
            </a:endParaRPr>
          </a:p>
        </p:txBody>
      </p:sp>
    </p:spTree>
    <p:extLst>
      <p:ext uri="{BB962C8B-B14F-4D97-AF65-F5344CB8AC3E}">
        <p14:creationId xmlns:p14="http://schemas.microsoft.com/office/powerpoint/2010/main" val="67751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EBC10E9-F56C-499B-85D9-A65B6B039DDE}"/>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1" name="Slide Number Placeholder 30">
            <a:extLst>
              <a:ext uri="{FF2B5EF4-FFF2-40B4-BE49-F238E27FC236}">
                <a16:creationId xmlns:a16="http://schemas.microsoft.com/office/drawing/2014/main" id="{913A21E0-6719-4274-889E-9D19AC5040AC}"/>
              </a:ext>
            </a:extLst>
          </p:cNvPr>
          <p:cNvSpPr>
            <a:spLocks noGrp="1"/>
          </p:cNvSpPr>
          <p:nvPr>
            <p:ph type="sldNum" sz="quarter" idx="12"/>
          </p:nvPr>
        </p:nvSpPr>
        <p:spPr/>
        <p:txBody>
          <a:bodyPr/>
          <a:lstStyle/>
          <a:p>
            <a:fld id="{317258F6-30D7-41A9-A9B2-D604B3330F71}" type="slidenum">
              <a:rPr lang="en-US" smtClean="0"/>
              <a:pPr/>
              <a:t>4</a:t>
            </a:fld>
            <a:endParaRPr lang="en-US"/>
          </a:p>
        </p:txBody>
      </p:sp>
      <p:sp>
        <p:nvSpPr>
          <p:cNvPr id="6" name="Rectangle 5">
            <a:extLst>
              <a:ext uri="{FF2B5EF4-FFF2-40B4-BE49-F238E27FC236}">
                <a16:creationId xmlns:a16="http://schemas.microsoft.com/office/drawing/2014/main" id="{C3CA2E77-EFCA-4BD1-9442-4B7D9B058C6E}"/>
              </a:ext>
            </a:extLst>
          </p:cNvPr>
          <p:cNvSpPr/>
          <p:nvPr/>
        </p:nvSpPr>
        <p:spPr>
          <a:xfrm>
            <a:off x="425287" y="602218"/>
            <a:ext cx="204740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7" name="TextBox 6">
            <a:extLst>
              <a:ext uri="{FF2B5EF4-FFF2-40B4-BE49-F238E27FC236}">
                <a16:creationId xmlns:a16="http://schemas.microsoft.com/office/drawing/2014/main" id="{06168778-6189-48FF-B92F-CD1D6CD2061D}"/>
              </a:ext>
            </a:extLst>
          </p:cNvPr>
          <p:cNvSpPr txBox="1"/>
          <p:nvPr/>
        </p:nvSpPr>
        <p:spPr>
          <a:xfrm>
            <a:off x="425287" y="572421"/>
            <a:ext cx="204740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Conceptual Design</a:t>
            </a:r>
          </a:p>
        </p:txBody>
      </p:sp>
      <p:pic>
        <p:nvPicPr>
          <p:cNvPr id="17" name="Picture 16" descr="A picture containing black, text&#10;&#10;Description automatically generated">
            <a:extLst>
              <a:ext uri="{FF2B5EF4-FFF2-40B4-BE49-F238E27FC236}">
                <a16:creationId xmlns:a16="http://schemas.microsoft.com/office/drawing/2014/main" id="{5F31347D-DCF8-4248-A97C-DD8393B46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7" y="1256019"/>
            <a:ext cx="5979686" cy="4345962"/>
          </a:xfrm>
          <a:prstGeom prst="rect">
            <a:avLst/>
          </a:prstGeom>
        </p:spPr>
      </p:pic>
      <p:sp>
        <p:nvSpPr>
          <p:cNvPr id="19" name="Rectangle 18">
            <a:extLst>
              <a:ext uri="{FF2B5EF4-FFF2-40B4-BE49-F238E27FC236}">
                <a16:creationId xmlns:a16="http://schemas.microsoft.com/office/drawing/2014/main" id="{3668ACF8-8A6D-4DDE-ADB5-453A0D14A42C}"/>
              </a:ext>
            </a:extLst>
          </p:cNvPr>
          <p:cNvSpPr/>
          <p:nvPr/>
        </p:nvSpPr>
        <p:spPr>
          <a:xfrm>
            <a:off x="6414135" y="2023518"/>
            <a:ext cx="866303" cy="40334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0" name="TextBox 19">
            <a:extLst>
              <a:ext uri="{FF2B5EF4-FFF2-40B4-BE49-F238E27FC236}">
                <a16:creationId xmlns:a16="http://schemas.microsoft.com/office/drawing/2014/main" id="{EA43C55F-B703-4E26-86DB-157E16C16300}"/>
              </a:ext>
            </a:extLst>
          </p:cNvPr>
          <p:cNvSpPr txBox="1"/>
          <p:nvPr/>
        </p:nvSpPr>
        <p:spPr>
          <a:xfrm>
            <a:off x="6433185" y="2049499"/>
            <a:ext cx="84725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Sensor</a:t>
            </a:r>
          </a:p>
        </p:txBody>
      </p:sp>
      <p:sp>
        <p:nvSpPr>
          <p:cNvPr id="21" name="Rectangle 20">
            <a:extLst>
              <a:ext uri="{FF2B5EF4-FFF2-40B4-BE49-F238E27FC236}">
                <a16:creationId xmlns:a16="http://schemas.microsoft.com/office/drawing/2014/main" id="{6B0C7677-6364-4446-B4D2-56E8B569A223}"/>
              </a:ext>
            </a:extLst>
          </p:cNvPr>
          <p:cNvSpPr/>
          <p:nvPr/>
        </p:nvSpPr>
        <p:spPr>
          <a:xfrm>
            <a:off x="8167207" y="2022013"/>
            <a:ext cx="1079663" cy="3953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2" name="TextBox 21">
            <a:extLst>
              <a:ext uri="{FF2B5EF4-FFF2-40B4-BE49-F238E27FC236}">
                <a16:creationId xmlns:a16="http://schemas.microsoft.com/office/drawing/2014/main" id="{5E8CC649-8541-4D8A-9941-CA51A4236F44}"/>
              </a:ext>
            </a:extLst>
          </p:cNvPr>
          <p:cNvSpPr txBox="1"/>
          <p:nvPr/>
        </p:nvSpPr>
        <p:spPr>
          <a:xfrm>
            <a:off x="8186257" y="2047994"/>
            <a:ext cx="106061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Actuator</a:t>
            </a:r>
          </a:p>
        </p:txBody>
      </p:sp>
      <p:sp>
        <p:nvSpPr>
          <p:cNvPr id="23" name="Rectangle 22">
            <a:extLst>
              <a:ext uri="{FF2B5EF4-FFF2-40B4-BE49-F238E27FC236}">
                <a16:creationId xmlns:a16="http://schemas.microsoft.com/office/drawing/2014/main" id="{CDDC3E5E-21FD-4D11-8832-866079538088}"/>
              </a:ext>
            </a:extLst>
          </p:cNvPr>
          <p:cNvSpPr/>
          <p:nvPr/>
        </p:nvSpPr>
        <p:spPr>
          <a:xfrm>
            <a:off x="9944099" y="2013986"/>
            <a:ext cx="1695450" cy="39531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4" name="TextBox 23">
            <a:extLst>
              <a:ext uri="{FF2B5EF4-FFF2-40B4-BE49-F238E27FC236}">
                <a16:creationId xmlns:a16="http://schemas.microsoft.com/office/drawing/2014/main" id="{0141D0D8-7876-4AB4-9E59-824B0CFCD6DD}"/>
              </a:ext>
            </a:extLst>
          </p:cNvPr>
          <p:cNvSpPr txBox="1"/>
          <p:nvPr/>
        </p:nvSpPr>
        <p:spPr>
          <a:xfrm>
            <a:off x="9963149" y="2039966"/>
            <a:ext cx="1695450"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Processing Unit</a:t>
            </a:r>
          </a:p>
        </p:txBody>
      </p:sp>
      <p:sp>
        <p:nvSpPr>
          <p:cNvPr id="26" name="Rectangle 25">
            <a:extLst>
              <a:ext uri="{FF2B5EF4-FFF2-40B4-BE49-F238E27FC236}">
                <a16:creationId xmlns:a16="http://schemas.microsoft.com/office/drawing/2014/main" id="{03B08ADF-6287-4BB3-9919-E881E5703894}"/>
              </a:ext>
            </a:extLst>
          </p:cNvPr>
          <p:cNvSpPr/>
          <p:nvPr/>
        </p:nvSpPr>
        <p:spPr>
          <a:xfrm>
            <a:off x="5892165" y="2610257"/>
            <a:ext cx="1845945" cy="163748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7" name="Rectangle 26">
            <a:extLst>
              <a:ext uri="{FF2B5EF4-FFF2-40B4-BE49-F238E27FC236}">
                <a16:creationId xmlns:a16="http://schemas.microsoft.com/office/drawing/2014/main" id="{83D28E56-B968-4265-8104-C08FFAF66A24}"/>
              </a:ext>
            </a:extLst>
          </p:cNvPr>
          <p:cNvSpPr/>
          <p:nvPr/>
        </p:nvSpPr>
        <p:spPr>
          <a:xfrm>
            <a:off x="7884795" y="2610258"/>
            <a:ext cx="1845945" cy="163748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8" name="Rectangle 27">
            <a:extLst>
              <a:ext uri="{FF2B5EF4-FFF2-40B4-BE49-F238E27FC236}">
                <a16:creationId xmlns:a16="http://schemas.microsoft.com/office/drawing/2014/main" id="{E26529E2-5D94-483D-A062-DF0E0F93363E}"/>
              </a:ext>
            </a:extLst>
          </p:cNvPr>
          <p:cNvSpPr/>
          <p:nvPr/>
        </p:nvSpPr>
        <p:spPr>
          <a:xfrm>
            <a:off x="9887902" y="2610258"/>
            <a:ext cx="1845945" cy="163748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9" name="TextBox 28">
            <a:extLst>
              <a:ext uri="{FF2B5EF4-FFF2-40B4-BE49-F238E27FC236}">
                <a16:creationId xmlns:a16="http://schemas.microsoft.com/office/drawing/2014/main" id="{8ADDE19F-E2C9-4674-B4E2-161AF634F34D}"/>
              </a:ext>
            </a:extLst>
          </p:cNvPr>
          <p:cNvSpPr txBox="1"/>
          <p:nvPr/>
        </p:nvSpPr>
        <p:spPr>
          <a:xfrm>
            <a:off x="5892165" y="2677222"/>
            <a:ext cx="2047403" cy="923330"/>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Camera</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Resistive Touchscreen</a:t>
            </a:r>
          </a:p>
        </p:txBody>
      </p:sp>
      <p:sp>
        <p:nvSpPr>
          <p:cNvPr id="32" name="TextBox 31">
            <a:extLst>
              <a:ext uri="{FF2B5EF4-FFF2-40B4-BE49-F238E27FC236}">
                <a16:creationId xmlns:a16="http://schemas.microsoft.com/office/drawing/2014/main" id="{98124AD3-6669-45A1-A5FD-0D3A65CA6098}"/>
              </a:ext>
            </a:extLst>
          </p:cNvPr>
          <p:cNvSpPr txBox="1"/>
          <p:nvPr/>
        </p:nvSpPr>
        <p:spPr>
          <a:xfrm>
            <a:off x="7939568" y="2673922"/>
            <a:ext cx="2047403" cy="646331"/>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Step Motor</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Servo Motor</a:t>
            </a:r>
          </a:p>
        </p:txBody>
      </p:sp>
      <p:sp>
        <p:nvSpPr>
          <p:cNvPr id="33" name="TextBox 32">
            <a:extLst>
              <a:ext uri="{FF2B5EF4-FFF2-40B4-BE49-F238E27FC236}">
                <a16:creationId xmlns:a16="http://schemas.microsoft.com/office/drawing/2014/main" id="{360584DD-4992-4D1A-A68D-970ED9A68C6F}"/>
              </a:ext>
            </a:extLst>
          </p:cNvPr>
          <p:cNvSpPr txBox="1"/>
          <p:nvPr/>
        </p:nvSpPr>
        <p:spPr>
          <a:xfrm>
            <a:off x="9986971" y="2673921"/>
            <a:ext cx="2047403" cy="1477328"/>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Arduino</a:t>
            </a:r>
          </a:p>
          <a:p>
            <a:pPr marL="285750" indent="-285750">
              <a:buFontTx/>
              <a:buChar char="-"/>
            </a:pPr>
            <a:r>
              <a:rPr lang="en-US" dirty="0" err="1">
                <a:solidFill>
                  <a:schemeClr val="bg1"/>
                </a:solidFill>
                <a:latin typeface="Gill Sans MT" panose="020B0502020104020203" pitchFamily="34" charset="0"/>
                <a:ea typeface="Verdana" panose="020B0604030504040204" pitchFamily="34" charset="0"/>
                <a:cs typeface="Tahoma" panose="020B0604030504040204" pitchFamily="34" charset="0"/>
              </a:rPr>
              <a:t>RasberryPi</a:t>
            </a:r>
            <a:endParaRPr lang="en-US" dirty="0">
              <a:solidFill>
                <a:schemeClr val="bg1"/>
              </a:solidFill>
              <a:latin typeface="Gill Sans MT" panose="020B0502020104020203" pitchFamily="34" charset="0"/>
              <a:ea typeface="Verdana" panose="020B0604030504040204" pitchFamily="34" charset="0"/>
              <a:cs typeface="Tahoma" panose="020B0604030504040204" pitchFamily="34" charset="0"/>
            </a:endParaRP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Custom Made PCB</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Computer</a:t>
            </a:r>
          </a:p>
        </p:txBody>
      </p:sp>
      <p:sp>
        <p:nvSpPr>
          <p:cNvPr id="34" name="Rectangle 33">
            <a:extLst>
              <a:ext uri="{FF2B5EF4-FFF2-40B4-BE49-F238E27FC236}">
                <a16:creationId xmlns:a16="http://schemas.microsoft.com/office/drawing/2014/main" id="{1754BB47-2C86-4D72-8283-DA1706FD6499}"/>
              </a:ext>
            </a:extLst>
          </p:cNvPr>
          <p:cNvSpPr/>
          <p:nvPr/>
        </p:nvSpPr>
        <p:spPr>
          <a:xfrm>
            <a:off x="5926214" y="2700241"/>
            <a:ext cx="1811896" cy="3244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35" name="Rectangle 34">
            <a:extLst>
              <a:ext uri="{FF2B5EF4-FFF2-40B4-BE49-F238E27FC236}">
                <a16:creationId xmlns:a16="http://schemas.microsoft.com/office/drawing/2014/main" id="{D4A83B7D-CFDE-4266-903D-27F1A18A57DA}"/>
              </a:ext>
            </a:extLst>
          </p:cNvPr>
          <p:cNvSpPr/>
          <p:nvPr/>
        </p:nvSpPr>
        <p:spPr>
          <a:xfrm>
            <a:off x="7884795" y="2995762"/>
            <a:ext cx="1811896" cy="3244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36" name="Rectangle 35">
            <a:extLst>
              <a:ext uri="{FF2B5EF4-FFF2-40B4-BE49-F238E27FC236}">
                <a16:creationId xmlns:a16="http://schemas.microsoft.com/office/drawing/2014/main" id="{B6394A09-42F3-429A-A6CC-6946780BFA1C}"/>
              </a:ext>
            </a:extLst>
          </p:cNvPr>
          <p:cNvSpPr/>
          <p:nvPr/>
        </p:nvSpPr>
        <p:spPr>
          <a:xfrm>
            <a:off x="9916606" y="2696780"/>
            <a:ext cx="1811896" cy="3244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37" name="Rectangle 36">
            <a:extLst>
              <a:ext uri="{FF2B5EF4-FFF2-40B4-BE49-F238E27FC236}">
                <a16:creationId xmlns:a16="http://schemas.microsoft.com/office/drawing/2014/main" id="{A3CB69ED-0627-487B-A4BF-8C3159CC1A26}"/>
              </a:ext>
            </a:extLst>
          </p:cNvPr>
          <p:cNvSpPr/>
          <p:nvPr/>
        </p:nvSpPr>
        <p:spPr>
          <a:xfrm>
            <a:off x="9904926" y="3803898"/>
            <a:ext cx="1811896" cy="3244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Tree>
    <p:extLst>
      <p:ext uri="{BB962C8B-B14F-4D97-AF65-F5344CB8AC3E}">
        <p14:creationId xmlns:p14="http://schemas.microsoft.com/office/powerpoint/2010/main" val="96436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video game&#10;&#10;Description automatically generated">
            <a:extLst>
              <a:ext uri="{FF2B5EF4-FFF2-40B4-BE49-F238E27FC236}">
                <a16:creationId xmlns:a16="http://schemas.microsoft.com/office/drawing/2014/main" id="{7391EF70-A1B9-4605-B82E-907AAC508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047" y="1037179"/>
            <a:ext cx="7641384" cy="5631908"/>
          </a:xfrm>
          <a:prstGeom prst="rect">
            <a:avLst/>
          </a:prstGeom>
        </p:spPr>
      </p:pic>
      <p:sp>
        <p:nvSpPr>
          <p:cNvPr id="9" name="TextBox 8">
            <a:extLst>
              <a:ext uri="{FF2B5EF4-FFF2-40B4-BE49-F238E27FC236}">
                <a16:creationId xmlns:a16="http://schemas.microsoft.com/office/drawing/2014/main" id="{019F6B22-2FAB-41BD-8DBC-475793165D60}"/>
              </a:ext>
            </a:extLst>
          </p:cNvPr>
          <p:cNvSpPr txBox="1"/>
          <p:nvPr/>
        </p:nvSpPr>
        <p:spPr>
          <a:xfrm>
            <a:off x="208117" y="4187040"/>
            <a:ext cx="4840471" cy="1754326"/>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Connection between Rods and Servo Arm (Rod End Bearing or Rocker Ball Joint)</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Connection between Rods and Plate (Universal Joint or Magnetic Ball Joint)</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Ratio K = dc / dm</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Flexibility and customization using slideways.</a:t>
            </a:r>
          </a:p>
        </p:txBody>
      </p:sp>
      <p:pic>
        <p:nvPicPr>
          <p:cNvPr id="26" name="Picture 25" descr="A blue and white text&#10;&#10;Description automatically generated">
            <a:extLst>
              <a:ext uri="{FF2B5EF4-FFF2-40B4-BE49-F238E27FC236}">
                <a16:creationId xmlns:a16="http://schemas.microsoft.com/office/drawing/2014/main" id="{9CFE2492-F15E-47C1-9218-09B0F4485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68" y="3988326"/>
            <a:ext cx="3812277" cy="1375954"/>
          </a:xfrm>
          <a:prstGeom prst="rect">
            <a:avLst/>
          </a:prstGeom>
        </p:spPr>
      </p:pic>
      <p:pic>
        <p:nvPicPr>
          <p:cNvPr id="22" name="Picture 21">
            <a:extLst>
              <a:ext uri="{FF2B5EF4-FFF2-40B4-BE49-F238E27FC236}">
                <a16:creationId xmlns:a16="http://schemas.microsoft.com/office/drawing/2014/main" id="{BDA5B235-D0A8-4D85-B016-9DB743C6D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6551" y="-130882"/>
            <a:ext cx="6580162" cy="7055442"/>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5</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04740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1"/>
            <a:ext cx="204740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Mechanical Design</a:t>
            </a:r>
          </a:p>
        </p:txBody>
      </p:sp>
      <p:sp>
        <p:nvSpPr>
          <p:cNvPr id="7" name="TextBox 6">
            <a:extLst>
              <a:ext uri="{FF2B5EF4-FFF2-40B4-BE49-F238E27FC236}">
                <a16:creationId xmlns:a16="http://schemas.microsoft.com/office/drawing/2014/main" id="{D912DBBA-B851-4A1A-9CF4-527C55EC1769}"/>
              </a:ext>
            </a:extLst>
          </p:cNvPr>
          <p:cNvSpPr txBox="1"/>
          <p:nvPr/>
        </p:nvSpPr>
        <p:spPr>
          <a:xfrm>
            <a:off x="208117" y="1397675"/>
            <a:ext cx="4734929" cy="2308324"/>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Size of the actuated plate (30x30cm)</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Height of the actuated plate (27cm)</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Size of the supporting bench (50x30cm)</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Size of the servo frame (Standard Size)</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Material for plate and bench (4mm Plywood)</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Material for actuating rods and Camera Support (Carbon fiber)</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Material for Supporting structure (PLA)</a:t>
            </a:r>
          </a:p>
        </p:txBody>
      </p:sp>
      <p:sp>
        <p:nvSpPr>
          <p:cNvPr id="8" name="Rectangle 7">
            <a:extLst>
              <a:ext uri="{FF2B5EF4-FFF2-40B4-BE49-F238E27FC236}">
                <a16:creationId xmlns:a16="http://schemas.microsoft.com/office/drawing/2014/main" id="{00AAFA13-3A27-4250-949F-F7979D23450B}"/>
              </a:ext>
            </a:extLst>
          </p:cNvPr>
          <p:cNvSpPr/>
          <p:nvPr/>
        </p:nvSpPr>
        <p:spPr>
          <a:xfrm>
            <a:off x="208118" y="1427471"/>
            <a:ext cx="4840470" cy="230832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10" name="Rectangle 9">
            <a:extLst>
              <a:ext uri="{FF2B5EF4-FFF2-40B4-BE49-F238E27FC236}">
                <a16:creationId xmlns:a16="http://schemas.microsoft.com/office/drawing/2014/main" id="{413BEAFD-21CE-4362-95E0-1C19568DE93D}"/>
              </a:ext>
            </a:extLst>
          </p:cNvPr>
          <p:cNvSpPr/>
          <p:nvPr/>
        </p:nvSpPr>
        <p:spPr>
          <a:xfrm>
            <a:off x="208117" y="4216837"/>
            <a:ext cx="4840471" cy="172452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3" name="Rectangle 22">
            <a:extLst>
              <a:ext uri="{FF2B5EF4-FFF2-40B4-BE49-F238E27FC236}">
                <a16:creationId xmlns:a16="http://schemas.microsoft.com/office/drawing/2014/main" id="{0089026B-D985-4E27-8A98-95F0ECD40282}"/>
              </a:ext>
            </a:extLst>
          </p:cNvPr>
          <p:cNvSpPr/>
          <p:nvPr/>
        </p:nvSpPr>
        <p:spPr>
          <a:xfrm>
            <a:off x="543040" y="4482749"/>
            <a:ext cx="1708670" cy="31785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4" name="Rectangle 23">
            <a:extLst>
              <a:ext uri="{FF2B5EF4-FFF2-40B4-BE49-F238E27FC236}">
                <a16:creationId xmlns:a16="http://schemas.microsoft.com/office/drawing/2014/main" id="{C83EB95D-DAC6-4B65-BC7E-F5F60B80C6A5}"/>
              </a:ext>
            </a:extLst>
          </p:cNvPr>
          <p:cNvSpPr/>
          <p:nvPr/>
        </p:nvSpPr>
        <p:spPr>
          <a:xfrm>
            <a:off x="559197" y="5053131"/>
            <a:ext cx="1449009" cy="31785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8" name="TextBox 27">
            <a:extLst>
              <a:ext uri="{FF2B5EF4-FFF2-40B4-BE49-F238E27FC236}">
                <a16:creationId xmlns:a16="http://schemas.microsoft.com/office/drawing/2014/main" id="{9DB78723-DACC-4157-A82B-09A16E91DD2D}"/>
              </a:ext>
            </a:extLst>
          </p:cNvPr>
          <p:cNvSpPr txBox="1"/>
          <p:nvPr/>
        </p:nvSpPr>
        <p:spPr>
          <a:xfrm>
            <a:off x="208117" y="1398596"/>
            <a:ext cx="4959920" cy="2031325"/>
          </a:xfrm>
          <a:prstGeom prst="rect">
            <a:avLst/>
          </a:prstGeom>
          <a:noFill/>
        </p:spPr>
        <p:txBody>
          <a:bodyPr wrap="square" rtlCol="0">
            <a:spAutoFit/>
          </a:bodyPr>
          <a:lstStyle/>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Using a ball of 0.1 [Kg]</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Assuming a critical situation that the plate is handled by one servo motor.  </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A customizability factor of 2 is used. </a:t>
            </a:r>
          </a:p>
          <a:p>
            <a:pPr marL="285750" indent="-285750">
              <a:buFontTx/>
              <a:buChar char="-"/>
            </a:pPr>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A factor of 10 is used to ensure operation in the continuous region.</a:t>
            </a:r>
          </a:p>
          <a:p>
            <a:r>
              <a:rPr lang="en-US" dirty="0">
                <a:solidFill>
                  <a:srgbClr val="FF0000"/>
                </a:solidFill>
                <a:latin typeface="Gill Sans MT" panose="020B0502020104020203" pitchFamily="34" charset="0"/>
                <a:ea typeface="Verdana" panose="020B0604030504040204" pitchFamily="34" charset="0"/>
                <a:cs typeface="Tahoma" panose="020B0604030504040204" pitchFamily="34" charset="0"/>
              </a:rPr>
              <a:t>Required torque is roughly speaking 8.4 [Kg.cm]</a:t>
            </a:r>
          </a:p>
        </p:txBody>
      </p:sp>
      <p:sp>
        <p:nvSpPr>
          <p:cNvPr id="30" name="TextBox 29">
            <a:extLst>
              <a:ext uri="{FF2B5EF4-FFF2-40B4-BE49-F238E27FC236}">
                <a16:creationId xmlns:a16="http://schemas.microsoft.com/office/drawing/2014/main" id="{0B085EB6-C8BD-4412-8E25-292ED8ECB8A6}"/>
              </a:ext>
            </a:extLst>
          </p:cNvPr>
          <p:cNvSpPr txBox="1"/>
          <p:nvPr/>
        </p:nvSpPr>
        <p:spPr>
          <a:xfrm>
            <a:off x="1000081" y="5424274"/>
            <a:ext cx="3246120" cy="369332"/>
          </a:xfrm>
          <a:prstGeom prst="rect">
            <a:avLst/>
          </a:prstGeom>
          <a:noFill/>
        </p:spPr>
        <p:txBody>
          <a:bodyPr wrap="square" rtlCol="0">
            <a:spAutoFit/>
          </a:bodyPr>
          <a:lstStyle/>
          <a:p>
            <a:r>
              <a:rPr lang="en-US" dirty="0">
                <a:solidFill>
                  <a:srgbClr val="FF0000"/>
                </a:solidFill>
                <a:latin typeface="Gill Sans MT" panose="020B0502020104020203" pitchFamily="34" charset="0"/>
                <a:ea typeface="Verdana" panose="020B0604030504040204" pitchFamily="34" charset="0"/>
                <a:cs typeface="Tahoma" panose="020B0604030504040204" pitchFamily="34" charset="0"/>
              </a:rPr>
              <a:t>Accuracy and Response Speed</a:t>
            </a:r>
          </a:p>
        </p:txBody>
      </p:sp>
    </p:spTree>
    <p:extLst>
      <p:ext uri="{BB962C8B-B14F-4D97-AF65-F5344CB8AC3E}">
        <p14:creationId xmlns:p14="http://schemas.microsoft.com/office/powerpoint/2010/main" val="338650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xit" presetSubtype="0" fill="hold" grpId="0"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0" grpId="0" animBg="1"/>
      <p:bldP spid="23" grpId="0" animBg="1"/>
      <p:bldP spid="24" grpId="0" animBg="1"/>
      <p:bldP spid="28"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9389DE-0A79-4B9B-AB7D-FCF42D7BE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287" y="941753"/>
            <a:ext cx="10097965" cy="5314029"/>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6</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04740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1"/>
            <a:ext cx="204740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Electrical Design</a:t>
            </a:r>
          </a:p>
        </p:txBody>
      </p:sp>
    </p:spTree>
    <p:extLst>
      <p:ext uri="{BB962C8B-B14F-4D97-AF65-F5344CB8AC3E}">
        <p14:creationId xmlns:p14="http://schemas.microsoft.com/office/powerpoint/2010/main" val="189862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972EF2-A7F7-48A5-9957-7F32EFFBE120}"/>
              </a:ext>
            </a:extLst>
          </p:cNvPr>
          <p:cNvSpPr/>
          <p:nvPr/>
        </p:nvSpPr>
        <p:spPr>
          <a:xfrm>
            <a:off x="3611184" y="2158829"/>
            <a:ext cx="4969629" cy="13864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23" name="TextBox 22">
            <a:extLst>
              <a:ext uri="{FF2B5EF4-FFF2-40B4-BE49-F238E27FC236}">
                <a16:creationId xmlns:a16="http://schemas.microsoft.com/office/drawing/2014/main" id="{21DC0DC9-B82F-4055-8F34-5138DF33E0C1}"/>
              </a:ext>
            </a:extLst>
          </p:cNvPr>
          <p:cNvSpPr txBox="1"/>
          <p:nvPr/>
        </p:nvSpPr>
        <p:spPr>
          <a:xfrm>
            <a:off x="4143989" y="2158830"/>
            <a:ext cx="7092971" cy="1200329"/>
          </a:xfrm>
          <a:prstGeom prst="rect">
            <a:avLst/>
          </a:prstGeom>
          <a:noFill/>
        </p:spPr>
        <p:txBody>
          <a:bodyPr wrap="square" rtlCol="0">
            <a:spAutoFit/>
          </a:bodyPr>
          <a:lstStyle/>
          <a:p>
            <a:r>
              <a:rPr lang="en-US" sz="7200" dirty="0">
                <a:latin typeface="Gill Sans MT" panose="020B0502020104020203" pitchFamily="34" charset="0"/>
                <a:ea typeface="Verdana" panose="020B0604030504040204" pitchFamily="34" charset="0"/>
                <a:cs typeface="Tahoma" panose="020B0604030504040204" pitchFamily="34" charset="0"/>
              </a:rPr>
              <a:t>Modelling</a:t>
            </a:r>
          </a:p>
        </p:txBody>
      </p:sp>
      <p:sp>
        <p:nvSpPr>
          <p:cNvPr id="7" name="Footer Placeholder 6">
            <a:extLst>
              <a:ext uri="{FF2B5EF4-FFF2-40B4-BE49-F238E27FC236}">
                <a16:creationId xmlns:a16="http://schemas.microsoft.com/office/drawing/2014/main" id="{D8043FF6-8374-4539-9360-F5F87683E680}"/>
              </a:ext>
            </a:extLst>
          </p:cNvPr>
          <p:cNvSpPr>
            <a:spLocks noGrp="1"/>
          </p:cNvSpPr>
          <p:nvPr>
            <p:ph type="ftr" sz="quarter" idx="11"/>
          </p:nvPr>
        </p:nvSpPr>
        <p:spPr/>
        <p:txBody>
          <a:bodyPr/>
          <a:lstStyle/>
          <a:p>
            <a:r>
              <a:rPr lang="en-US" dirty="0">
                <a:solidFill>
                  <a:schemeClr val="tx1"/>
                </a:solidFill>
              </a:rPr>
              <a:t>Master Thesis : Design and Control of a Ball and Plate Didactic Device</a:t>
            </a:r>
          </a:p>
        </p:txBody>
      </p:sp>
      <p:sp>
        <p:nvSpPr>
          <p:cNvPr id="8" name="Slide Number Placeholder 7">
            <a:extLst>
              <a:ext uri="{FF2B5EF4-FFF2-40B4-BE49-F238E27FC236}">
                <a16:creationId xmlns:a16="http://schemas.microsoft.com/office/drawing/2014/main" id="{2F57E4AF-EC2F-44AB-8FDB-D0F58E8ED68E}"/>
              </a:ext>
            </a:extLst>
          </p:cNvPr>
          <p:cNvSpPr>
            <a:spLocks noGrp="1"/>
          </p:cNvSpPr>
          <p:nvPr>
            <p:ph type="sldNum" sz="quarter" idx="12"/>
          </p:nvPr>
        </p:nvSpPr>
        <p:spPr/>
        <p:txBody>
          <a:bodyPr/>
          <a:lstStyle/>
          <a:p>
            <a:fld id="{317258F6-30D7-41A9-A9B2-D604B3330F71}" type="slidenum">
              <a:rPr lang="en-US" smtClean="0">
                <a:solidFill>
                  <a:schemeClr val="tx1"/>
                </a:solidFill>
              </a:rPr>
              <a:pPr/>
              <a:t>7</a:t>
            </a:fld>
            <a:endParaRPr lang="en-US">
              <a:solidFill>
                <a:schemeClr val="tx1"/>
              </a:solidFill>
            </a:endParaRPr>
          </a:p>
        </p:txBody>
      </p:sp>
    </p:spTree>
    <p:extLst>
      <p:ext uri="{BB962C8B-B14F-4D97-AF65-F5344CB8AC3E}">
        <p14:creationId xmlns:p14="http://schemas.microsoft.com/office/powerpoint/2010/main" val="70296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8</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88941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pic>
        <p:nvPicPr>
          <p:cNvPr id="10" name="Picture 9">
            <a:extLst>
              <a:ext uri="{FF2B5EF4-FFF2-40B4-BE49-F238E27FC236}">
                <a16:creationId xmlns:a16="http://schemas.microsoft.com/office/drawing/2014/main" id="{B5C8FB9A-3D37-4C3A-886C-0B64C4C5A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574576"/>
            <a:ext cx="5070863" cy="3134583"/>
          </a:xfrm>
          <a:prstGeom prst="rect">
            <a:avLst/>
          </a:prstGeom>
        </p:spPr>
      </p:pic>
      <p:sp>
        <p:nvSpPr>
          <p:cNvPr id="17" name="TextBox 16">
            <a:extLst>
              <a:ext uri="{FF2B5EF4-FFF2-40B4-BE49-F238E27FC236}">
                <a16:creationId xmlns:a16="http://schemas.microsoft.com/office/drawing/2014/main" id="{5435B2A3-0C2C-4E00-9381-B915AD47BA9C}"/>
              </a:ext>
            </a:extLst>
          </p:cNvPr>
          <p:cNvSpPr txBox="1"/>
          <p:nvPr/>
        </p:nvSpPr>
        <p:spPr>
          <a:xfrm>
            <a:off x="5210175" y="786884"/>
            <a:ext cx="6556538"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Equation of motion of the Ball Obtained By LaGrange formulation :</a:t>
            </a:r>
          </a:p>
        </p:txBody>
      </p:sp>
      <p:pic>
        <p:nvPicPr>
          <p:cNvPr id="19" name="Picture 18" descr="A close up of a screen&#10;&#10;Description automatically generated">
            <a:extLst>
              <a:ext uri="{FF2B5EF4-FFF2-40B4-BE49-F238E27FC236}">
                <a16:creationId xmlns:a16="http://schemas.microsoft.com/office/drawing/2014/main" id="{D82F0781-968F-4135-B302-B935A5E34F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0175" y="1314449"/>
            <a:ext cx="4520044" cy="5057639"/>
          </a:xfrm>
          <a:prstGeom prst="rect">
            <a:avLst/>
          </a:prstGeom>
        </p:spPr>
      </p:pic>
      <p:graphicFrame>
        <p:nvGraphicFramePr>
          <p:cNvPr id="21" name="Object 20">
            <a:extLst>
              <a:ext uri="{FF2B5EF4-FFF2-40B4-BE49-F238E27FC236}">
                <a16:creationId xmlns:a16="http://schemas.microsoft.com/office/drawing/2014/main" id="{FA322F5B-ABC5-4668-943D-852101A7591E}"/>
              </a:ext>
            </a:extLst>
          </p:cNvPr>
          <p:cNvGraphicFramePr>
            <a:graphicFrameLocks noChangeAspect="1"/>
          </p:cNvGraphicFramePr>
          <p:nvPr>
            <p:extLst>
              <p:ext uri="{D42A27DB-BD31-4B8C-83A1-F6EECF244321}">
                <p14:modId xmlns:p14="http://schemas.microsoft.com/office/powerpoint/2010/main" val="599099068"/>
              </p:ext>
            </p:extLst>
          </p:nvPr>
        </p:nvGraphicFramePr>
        <p:xfrm>
          <a:off x="9448798" y="1629209"/>
          <a:ext cx="2743201" cy="648394"/>
        </p:xfrm>
        <a:graphic>
          <a:graphicData uri="http://schemas.openxmlformats.org/presentationml/2006/ole">
            <mc:AlternateContent xmlns:mc="http://schemas.openxmlformats.org/markup-compatibility/2006">
              <mc:Choice xmlns:v="urn:schemas-microsoft-com:vml" Requires="v">
                <p:oleObj spid="_x0000_s16393" name="Image" r:id="rId5" imgW="4190400" imgH="990360" progId="Photoshop.Image.16">
                  <p:embed/>
                </p:oleObj>
              </mc:Choice>
              <mc:Fallback>
                <p:oleObj name="Image" r:id="rId5" imgW="4190400" imgH="990360" progId="Photoshop.Image.16">
                  <p:embed/>
                  <p:pic>
                    <p:nvPicPr>
                      <p:cNvPr id="0" name=""/>
                      <p:cNvPicPr/>
                      <p:nvPr/>
                    </p:nvPicPr>
                    <p:blipFill>
                      <a:blip r:embed="rId6"/>
                      <a:stretch>
                        <a:fillRect/>
                      </a:stretch>
                    </p:blipFill>
                    <p:spPr>
                      <a:xfrm>
                        <a:off x="9448798" y="1629209"/>
                        <a:ext cx="2743201" cy="648394"/>
                      </a:xfrm>
                      <a:prstGeom prst="rect">
                        <a:avLst/>
                      </a:prstGeom>
                    </p:spPr>
                  </p:pic>
                </p:oleObj>
              </mc:Fallback>
            </mc:AlternateContent>
          </a:graphicData>
        </a:graphic>
      </p:graphicFrame>
      <p:pic>
        <p:nvPicPr>
          <p:cNvPr id="22" name="Picture 21" descr="A black sign with white text&#10;&#10;Description automatically generated">
            <a:extLst>
              <a:ext uri="{FF2B5EF4-FFF2-40B4-BE49-F238E27FC236}">
                <a16:creationId xmlns:a16="http://schemas.microsoft.com/office/drawing/2014/main" id="{D18E98F4-4A8C-4EAA-962C-F4167AA28A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5156" y="5173200"/>
            <a:ext cx="4215720" cy="1180930"/>
          </a:xfrm>
          <a:prstGeom prst="rect">
            <a:avLst/>
          </a:prstGeom>
        </p:spPr>
      </p:pic>
      <p:sp>
        <p:nvSpPr>
          <p:cNvPr id="23" name="Rectangle 22">
            <a:extLst>
              <a:ext uri="{FF2B5EF4-FFF2-40B4-BE49-F238E27FC236}">
                <a16:creationId xmlns:a16="http://schemas.microsoft.com/office/drawing/2014/main" id="{47C1018F-7C62-4C8F-A620-C3650CF3F00B}"/>
              </a:ext>
            </a:extLst>
          </p:cNvPr>
          <p:cNvSpPr/>
          <p:nvPr/>
        </p:nvSpPr>
        <p:spPr>
          <a:xfrm>
            <a:off x="6332377" y="5082395"/>
            <a:ext cx="4478498" cy="129485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Tree>
    <p:extLst>
      <p:ext uri="{BB962C8B-B14F-4D97-AF65-F5344CB8AC3E}">
        <p14:creationId xmlns:p14="http://schemas.microsoft.com/office/powerpoint/2010/main" val="167010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B0F8B1C-DC9B-4D38-A3EA-65783FB2E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74576"/>
            <a:ext cx="5070863" cy="3134583"/>
          </a:xfrm>
          <a:prstGeom prst="rect">
            <a:avLst/>
          </a:prstGeom>
        </p:spPr>
      </p:pic>
      <p:sp>
        <p:nvSpPr>
          <p:cNvPr id="2" name="Footer Placeholder 1">
            <a:extLst>
              <a:ext uri="{FF2B5EF4-FFF2-40B4-BE49-F238E27FC236}">
                <a16:creationId xmlns:a16="http://schemas.microsoft.com/office/drawing/2014/main" id="{0D588796-3A5F-49A0-9C43-E8600D09BC92}"/>
              </a:ext>
            </a:extLst>
          </p:cNvPr>
          <p:cNvSpPr>
            <a:spLocks noGrp="1"/>
          </p:cNvSpPr>
          <p:nvPr>
            <p:ph type="ftr" sz="quarter" idx="11"/>
          </p:nvPr>
        </p:nvSpPr>
        <p:spPr/>
        <p:txBody>
          <a:bodyPr/>
          <a:lstStyle/>
          <a:p>
            <a:r>
              <a:rPr lang="en-US"/>
              <a:t>Master Thesis : Design and Control of a Ball and Plate Didactic Device</a:t>
            </a:r>
            <a:endParaRPr lang="en-US" dirty="0"/>
          </a:p>
        </p:txBody>
      </p:sp>
      <p:sp>
        <p:nvSpPr>
          <p:cNvPr id="3" name="Slide Number Placeholder 2">
            <a:extLst>
              <a:ext uri="{FF2B5EF4-FFF2-40B4-BE49-F238E27FC236}">
                <a16:creationId xmlns:a16="http://schemas.microsoft.com/office/drawing/2014/main" id="{64BD9535-004D-4471-B82D-9FC7A72711F3}"/>
              </a:ext>
            </a:extLst>
          </p:cNvPr>
          <p:cNvSpPr>
            <a:spLocks noGrp="1"/>
          </p:cNvSpPr>
          <p:nvPr>
            <p:ph type="sldNum" sz="quarter" idx="12"/>
          </p:nvPr>
        </p:nvSpPr>
        <p:spPr/>
        <p:txBody>
          <a:bodyPr/>
          <a:lstStyle/>
          <a:p>
            <a:fld id="{317258F6-30D7-41A9-A9B2-D604B3330F71}" type="slidenum">
              <a:rPr lang="en-US" smtClean="0"/>
              <a:pPr/>
              <a:t>9</a:t>
            </a:fld>
            <a:endParaRPr lang="en-US"/>
          </a:p>
        </p:txBody>
      </p:sp>
      <p:sp>
        <p:nvSpPr>
          <p:cNvPr id="4" name="Rectangle 3">
            <a:extLst>
              <a:ext uri="{FF2B5EF4-FFF2-40B4-BE49-F238E27FC236}">
                <a16:creationId xmlns:a16="http://schemas.microsoft.com/office/drawing/2014/main" id="{FCC19057-0AAF-4D3A-B41E-ADC0A7B05041}"/>
              </a:ext>
            </a:extLst>
          </p:cNvPr>
          <p:cNvSpPr/>
          <p:nvPr/>
        </p:nvSpPr>
        <p:spPr>
          <a:xfrm>
            <a:off x="425287" y="602218"/>
            <a:ext cx="2889413" cy="3693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76200">
                <a:solidFill>
                  <a:schemeClr val="tx1"/>
                </a:solidFill>
              </a:ln>
            </a:endParaRPr>
          </a:p>
        </p:txBody>
      </p:sp>
      <p:sp>
        <p:nvSpPr>
          <p:cNvPr id="5" name="TextBox 4">
            <a:extLst>
              <a:ext uri="{FF2B5EF4-FFF2-40B4-BE49-F238E27FC236}">
                <a16:creationId xmlns:a16="http://schemas.microsoft.com/office/drawing/2014/main" id="{BA76C2A2-8092-4CEB-BD31-1400CE48902B}"/>
              </a:ext>
            </a:extLst>
          </p:cNvPr>
          <p:cNvSpPr txBox="1"/>
          <p:nvPr/>
        </p:nvSpPr>
        <p:spPr>
          <a:xfrm>
            <a:off x="425287" y="572420"/>
            <a:ext cx="2763683" cy="369332"/>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System Dynamics Modelling</a:t>
            </a:r>
          </a:p>
        </p:txBody>
      </p:sp>
      <p:pic>
        <p:nvPicPr>
          <p:cNvPr id="12" name="Picture 11" descr="A black sign with white text&#10;&#10;Description automatically generated">
            <a:extLst>
              <a:ext uri="{FF2B5EF4-FFF2-40B4-BE49-F238E27FC236}">
                <a16:creationId xmlns:a16="http://schemas.microsoft.com/office/drawing/2014/main" id="{41916B8B-E537-4DC3-8B0E-C5AE91813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1228" y="1574576"/>
            <a:ext cx="5070863" cy="1182661"/>
          </a:xfrm>
          <a:prstGeom prst="rect">
            <a:avLst/>
          </a:prstGeom>
        </p:spPr>
      </p:pic>
      <p:sp>
        <p:nvSpPr>
          <p:cNvPr id="16" name="TextBox 15">
            <a:extLst>
              <a:ext uri="{FF2B5EF4-FFF2-40B4-BE49-F238E27FC236}">
                <a16:creationId xmlns:a16="http://schemas.microsoft.com/office/drawing/2014/main" id="{C7C0B434-AF90-4386-8935-8C2C25AF2119}"/>
              </a:ext>
            </a:extLst>
          </p:cNvPr>
          <p:cNvSpPr txBox="1"/>
          <p:nvPr/>
        </p:nvSpPr>
        <p:spPr>
          <a:xfrm>
            <a:off x="5210175" y="572420"/>
            <a:ext cx="6556538" cy="646331"/>
          </a:xfrm>
          <a:prstGeom prst="rect">
            <a:avLst/>
          </a:prstGeom>
          <a:noFill/>
        </p:spPr>
        <p:txBody>
          <a:bodyPr wrap="square" rtlCol="0">
            <a:spAutoFit/>
          </a:bodyPr>
          <a:lstStyle/>
          <a:p>
            <a:r>
              <a:rPr lang="en-US" dirty="0">
                <a:solidFill>
                  <a:schemeClr val="bg1"/>
                </a:solidFill>
                <a:latin typeface="Gill Sans MT" panose="020B0502020104020203" pitchFamily="34" charset="0"/>
                <a:ea typeface="Verdana" panose="020B0604030504040204" pitchFamily="34" charset="0"/>
                <a:cs typeface="Tahoma" panose="020B0604030504040204" pitchFamily="34" charset="0"/>
              </a:rPr>
              <a:t>Equation of motion of the Servo motor obtained by second order assumption :</a:t>
            </a:r>
          </a:p>
        </p:txBody>
      </p:sp>
    </p:spTree>
    <p:extLst>
      <p:ext uri="{BB962C8B-B14F-4D97-AF65-F5344CB8AC3E}">
        <p14:creationId xmlns:p14="http://schemas.microsoft.com/office/powerpoint/2010/main" val="319196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1550</TotalTime>
  <Words>1212</Words>
  <Application>Microsoft Office PowerPoint</Application>
  <PresentationFormat>Widescreen</PresentationFormat>
  <Paragraphs>215</Paragraphs>
  <Slides>38</Slides>
  <Notes>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4" baseType="lpstr">
      <vt:lpstr>Arial</vt:lpstr>
      <vt:lpstr>Calibri</vt:lpstr>
      <vt:lpstr>Calibri Light</vt:lpstr>
      <vt:lpstr>Gill Sans MT</vt:lpstr>
      <vt:lpstr>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Jihad Samarji</dc:creator>
  <cp:lastModifiedBy>JISA</cp:lastModifiedBy>
  <cp:revision>88</cp:revision>
  <dcterms:created xsi:type="dcterms:W3CDTF">2019-06-16T10:27:35Z</dcterms:created>
  <dcterms:modified xsi:type="dcterms:W3CDTF">2019-09-01T16:04:47Z</dcterms:modified>
</cp:coreProperties>
</file>